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59" r:id="rId7"/>
    <p:sldId id="262" r:id="rId8"/>
    <p:sldId id="263" r:id="rId9"/>
    <p:sldId id="265" r:id="rId10"/>
    <p:sldId id="266" r:id="rId11"/>
    <p:sldId id="264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Nest</a:t>
            </a:r>
            <a:r>
              <a:rPr lang="en-US" baseline="0"/>
              <a:t> Vs. False Crawl</a:t>
            </a:r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Barefoot</c:v>
                </c:pt>
                <c:pt idx="1">
                  <c:v>Vanderbilt </c:v>
                </c:pt>
                <c:pt idx="2">
                  <c:v>Park Shore </c:v>
                </c:pt>
                <c:pt idx="3">
                  <c:v>Naples</c:v>
                </c:pt>
                <c:pt idx="4">
                  <c:v>Marco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0.51700000000000002</c:v>
                </c:pt>
                <c:pt idx="1">
                  <c:v>0.57599999999999996</c:v>
                </c:pt>
                <c:pt idx="2">
                  <c:v>0.44400000000000001</c:v>
                </c:pt>
                <c:pt idx="3">
                  <c:v>0.54900000000000004</c:v>
                </c:pt>
                <c:pt idx="4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D-415C-9120-5A1B80B59E7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False Crawls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Barefoot</c:v>
                </c:pt>
                <c:pt idx="1">
                  <c:v>Vanderbilt </c:v>
                </c:pt>
                <c:pt idx="2">
                  <c:v>Park Shore </c:v>
                </c:pt>
                <c:pt idx="3">
                  <c:v>Naples</c:v>
                </c:pt>
                <c:pt idx="4">
                  <c:v>Marco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0.48299999999999998</c:v>
                </c:pt>
                <c:pt idx="1">
                  <c:v>0.42399999999999999</c:v>
                </c:pt>
                <c:pt idx="2">
                  <c:v>0.55600000000000005</c:v>
                </c:pt>
                <c:pt idx="3">
                  <c:v>0.45100000000000001</c:v>
                </c:pt>
                <c:pt idx="4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1D-415C-9120-5A1B80B59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1483055"/>
        <c:axId val="881483535"/>
      </c:barChart>
      <c:catAx>
        <c:axId val="8814830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Beach</a:t>
                </a:r>
                <a:r>
                  <a:rPr lang="en-US" baseline="0"/>
                  <a:t> Name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1483535"/>
        <c:crosses val="autoZero"/>
        <c:auto val="1"/>
        <c:lblAlgn val="ctr"/>
        <c:lblOffset val="100"/>
        <c:noMultiLvlLbl val="0"/>
      </c:catAx>
      <c:valAx>
        <c:axId val="881483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  <a:r>
                  <a:rPr lang="en-US" baseline="0"/>
                  <a:t>s</a:t>
                </a:r>
              </a:p>
              <a:p>
                <a:pPr>
                  <a:defRPr/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1483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mat.toro@collier.gov" TargetMode="External"/><Relationship Id="rId1" Type="http://schemas.openxmlformats.org/officeDocument/2006/relationships/hyperlink" Target="https://www.collierparks.com/wp-content/uploads/2026/03/2025-Final.pdf" TargetMode="Externa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ierparks.com/wp-content/uploads/2026/03/2025-Final.pdf" TargetMode="External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hyperlink" Target="mailto:mat.toro@collier.gov" TargetMode="Externa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EC027-9043-4E65-A5A8-4893D1186073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328579A-DDC7-41E3-9A15-0093DD68C0AE}">
      <dgm:prSet/>
      <dgm:spPr/>
      <dgm:t>
        <a:bodyPr/>
        <a:lstStyle/>
        <a:p>
          <a:r>
            <a:rPr lang="en-US"/>
            <a:t>Protect and monitor</a:t>
          </a:r>
        </a:p>
      </dgm:t>
    </dgm:pt>
    <dgm:pt modelId="{C5B004E3-0B3D-4FFF-AC3B-95D8EDFDAF3F}" type="parTrans" cxnId="{CC3C8FD8-723E-401E-ABF4-45EF47A2E5A4}">
      <dgm:prSet/>
      <dgm:spPr/>
      <dgm:t>
        <a:bodyPr/>
        <a:lstStyle/>
        <a:p>
          <a:endParaRPr lang="en-US"/>
        </a:p>
      </dgm:t>
    </dgm:pt>
    <dgm:pt modelId="{D49887B4-50E6-49F6-8E1F-5F0E7D602017}" type="sibTrans" cxnId="{CC3C8FD8-723E-401E-ABF4-45EF47A2E5A4}">
      <dgm:prSet/>
      <dgm:spPr/>
      <dgm:t>
        <a:bodyPr/>
        <a:lstStyle/>
        <a:p>
          <a:endParaRPr lang="en-US"/>
        </a:p>
      </dgm:t>
    </dgm:pt>
    <dgm:pt modelId="{D8E3D364-8C49-45A3-B9B6-35CD4C0CD087}">
      <dgm:prSet/>
      <dgm:spPr/>
      <dgm:t>
        <a:bodyPr/>
        <a:lstStyle/>
        <a:p>
          <a:r>
            <a:rPr lang="en-US"/>
            <a:t>Protect and monitor sea turtle nesting activity</a:t>
          </a:r>
        </a:p>
      </dgm:t>
    </dgm:pt>
    <dgm:pt modelId="{F02E9908-57D0-4684-88F5-30402CFE2CF1}" type="parTrans" cxnId="{DDE7EF0C-170D-4869-8124-4C870F6F5D28}">
      <dgm:prSet/>
      <dgm:spPr/>
      <dgm:t>
        <a:bodyPr/>
        <a:lstStyle/>
        <a:p>
          <a:endParaRPr lang="en-US"/>
        </a:p>
      </dgm:t>
    </dgm:pt>
    <dgm:pt modelId="{762AF22A-DA5D-4C13-B7B0-1A0165DBC434}" type="sibTrans" cxnId="{DDE7EF0C-170D-4869-8124-4C870F6F5D28}">
      <dgm:prSet/>
      <dgm:spPr/>
      <dgm:t>
        <a:bodyPr/>
        <a:lstStyle/>
        <a:p>
          <a:endParaRPr lang="en-US"/>
        </a:p>
      </dgm:t>
    </dgm:pt>
    <dgm:pt modelId="{8CB36CA3-D9AA-4BEE-9AA2-89990590619D}">
      <dgm:prSet/>
      <dgm:spPr/>
      <dgm:t>
        <a:bodyPr/>
        <a:lstStyle/>
        <a:p>
          <a:r>
            <a:rPr lang="en-US"/>
            <a:t>Fulfill</a:t>
          </a:r>
        </a:p>
      </dgm:t>
    </dgm:pt>
    <dgm:pt modelId="{55CDD1DB-6317-4AE3-93B1-59721AF4BB97}" type="parTrans" cxnId="{336D4E3E-96F6-4DB0-A2AF-40F69A937373}">
      <dgm:prSet/>
      <dgm:spPr/>
      <dgm:t>
        <a:bodyPr/>
        <a:lstStyle/>
        <a:p>
          <a:endParaRPr lang="en-US"/>
        </a:p>
      </dgm:t>
    </dgm:pt>
    <dgm:pt modelId="{EEEE2A43-D476-4E82-84DF-2FC54CE1A593}" type="sibTrans" cxnId="{336D4E3E-96F6-4DB0-A2AF-40F69A937373}">
      <dgm:prSet/>
      <dgm:spPr/>
      <dgm:t>
        <a:bodyPr/>
        <a:lstStyle/>
        <a:p>
          <a:endParaRPr lang="en-US"/>
        </a:p>
      </dgm:t>
    </dgm:pt>
    <dgm:pt modelId="{02E7E2F4-21C3-49B0-B481-14B235B61F60}">
      <dgm:prSet/>
      <dgm:spPr/>
      <dgm:t>
        <a:bodyPr/>
        <a:lstStyle/>
        <a:p>
          <a:r>
            <a:rPr lang="en-US"/>
            <a:t>Fulfill beach renourishment permit requirements</a:t>
          </a:r>
        </a:p>
      </dgm:t>
    </dgm:pt>
    <dgm:pt modelId="{8197616E-C444-4492-9235-FE85EB208586}" type="parTrans" cxnId="{6841C4D6-9639-427F-8E42-39D61CAE860F}">
      <dgm:prSet/>
      <dgm:spPr/>
      <dgm:t>
        <a:bodyPr/>
        <a:lstStyle/>
        <a:p>
          <a:endParaRPr lang="en-US"/>
        </a:p>
      </dgm:t>
    </dgm:pt>
    <dgm:pt modelId="{B68FBD9B-9B8E-4FB1-BC7D-94F66B243BA7}" type="sibTrans" cxnId="{6841C4D6-9639-427F-8E42-39D61CAE860F}">
      <dgm:prSet/>
      <dgm:spPr/>
      <dgm:t>
        <a:bodyPr/>
        <a:lstStyle/>
        <a:p>
          <a:endParaRPr lang="en-US"/>
        </a:p>
      </dgm:t>
    </dgm:pt>
    <dgm:pt modelId="{BE441589-BA41-43B5-8E9C-1854336F3295}">
      <dgm:prSet/>
      <dgm:spPr/>
      <dgm:t>
        <a:bodyPr/>
        <a:lstStyle/>
        <a:p>
          <a:r>
            <a:rPr lang="en-US"/>
            <a:t>Coordinate</a:t>
          </a:r>
        </a:p>
      </dgm:t>
    </dgm:pt>
    <dgm:pt modelId="{4E69663D-31D2-48FA-8ABF-DF6CB0CBFAC5}" type="parTrans" cxnId="{9ED20048-6154-41B4-80DE-DBB0E97AA538}">
      <dgm:prSet/>
      <dgm:spPr/>
      <dgm:t>
        <a:bodyPr/>
        <a:lstStyle/>
        <a:p>
          <a:endParaRPr lang="en-US"/>
        </a:p>
      </dgm:t>
    </dgm:pt>
    <dgm:pt modelId="{FD98F8DF-46E9-4BAA-BA46-A8670819C1D8}" type="sibTrans" cxnId="{9ED20048-6154-41B4-80DE-DBB0E97AA538}">
      <dgm:prSet/>
      <dgm:spPr/>
      <dgm:t>
        <a:bodyPr/>
        <a:lstStyle/>
        <a:p>
          <a:endParaRPr lang="en-US"/>
        </a:p>
      </dgm:t>
    </dgm:pt>
    <dgm:pt modelId="{4AFB2904-E272-4122-83F4-D25D3AF0AE92}">
      <dgm:prSet/>
      <dgm:spPr/>
      <dgm:t>
        <a:bodyPr/>
        <a:lstStyle/>
        <a:p>
          <a:r>
            <a:rPr lang="en-US"/>
            <a:t>Coordinate with Florida Fish and Wildlife Conservation Commission for stranding efforts across the County</a:t>
          </a:r>
        </a:p>
      </dgm:t>
    </dgm:pt>
    <dgm:pt modelId="{B9F20D93-B1B0-4CC4-92DF-020FB00DFDF7}" type="parTrans" cxnId="{6C1E53FA-12C0-485C-92EF-D936AADAD5EC}">
      <dgm:prSet/>
      <dgm:spPr/>
      <dgm:t>
        <a:bodyPr/>
        <a:lstStyle/>
        <a:p>
          <a:endParaRPr lang="en-US"/>
        </a:p>
      </dgm:t>
    </dgm:pt>
    <dgm:pt modelId="{755CC7EB-07A7-4568-BDAF-F20D1F132EC9}" type="sibTrans" cxnId="{6C1E53FA-12C0-485C-92EF-D936AADAD5EC}">
      <dgm:prSet/>
      <dgm:spPr/>
      <dgm:t>
        <a:bodyPr/>
        <a:lstStyle/>
        <a:p>
          <a:endParaRPr lang="en-US"/>
        </a:p>
      </dgm:t>
    </dgm:pt>
    <dgm:pt modelId="{E031DDC0-6BC6-498C-8AE6-7A77BC0296EA}" type="pres">
      <dgm:prSet presAssocID="{A0DEC027-9043-4E65-A5A8-4893D1186073}" presName="Name0" presStyleCnt="0">
        <dgm:presLayoutVars>
          <dgm:dir/>
          <dgm:animLvl val="lvl"/>
          <dgm:resizeHandles val="exact"/>
        </dgm:presLayoutVars>
      </dgm:prSet>
      <dgm:spPr/>
    </dgm:pt>
    <dgm:pt modelId="{0F5CB515-05D6-4B32-99F4-502F41A9D45B}" type="pres">
      <dgm:prSet presAssocID="{4328579A-DDC7-41E3-9A15-0093DD68C0AE}" presName="linNode" presStyleCnt="0"/>
      <dgm:spPr/>
    </dgm:pt>
    <dgm:pt modelId="{6C0869D8-8BFB-45F1-9767-A4E955BA3700}" type="pres">
      <dgm:prSet presAssocID="{4328579A-DDC7-41E3-9A15-0093DD68C0AE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8914EBDA-D78C-4546-9AC1-780199CB7AAE}" type="pres">
      <dgm:prSet presAssocID="{4328579A-DDC7-41E3-9A15-0093DD68C0AE}" presName="descendantText" presStyleLbl="alignNode1" presStyleIdx="0" presStyleCnt="3">
        <dgm:presLayoutVars>
          <dgm:bulletEnabled/>
        </dgm:presLayoutVars>
      </dgm:prSet>
      <dgm:spPr/>
    </dgm:pt>
    <dgm:pt modelId="{0902FEE2-C6CC-4CE9-A49B-FAB1A3D6EF08}" type="pres">
      <dgm:prSet presAssocID="{D49887B4-50E6-49F6-8E1F-5F0E7D602017}" presName="sp" presStyleCnt="0"/>
      <dgm:spPr/>
    </dgm:pt>
    <dgm:pt modelId="{5A8D849E-425B-4498-8405-51C49AAF5FC3}" type="pres">
      <dgm:prSet presAssocID="{8CB36CA3-D9AA-4BEE-9AA2-89990590619D}" presName="linNode" presStyleCnt="0"/>
      <dgm:spPr/>
    </dgm:pt>
    <dgm:pt modelId="{299DCED1-CBD4-43E5-B7E8-B99578C85909}" type="pres">
      <dgm:prSet presAssocID="{8CB36CA3-D9AA-4BEE-9AA2-89990590619D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0C9A305D-DDB5-4EDE-9930-F5A237A44F48}" type="pres">
      <dgm:prSet presAssocID="{8CB36CA3-D9AA-4BEE-9AA2-89990590619D}" presName="descendantText" presStyleLbl="alignNode1" presStyleIdx="1" presStyleCnt="3">
        <dgm:presLayoutVars>
          <dgm:bulletEnabled/>
        </dgm:presLayoutVars>
      </dgm:prSet>
      <dgm:spPr/>
    </dgm:pt>
    <dgm:pt modelId="{82F312BC-63CA-4116-89B8-FA4390F615B9}" type="pres">
      <dgm:prSet presAssocID="{EEEE2A43-D476-4E82-84DF-2FC54CE1A593}" presName="sp" presStyleCnt="0"/>
      <dgm:spPr/>
    </dgm:pt>
    <dgm:pt modelId="{A6928AD8-AE9B-467D-BBC1-73E83FA95EA7}" type="pres">
      <dgm:prSet presAssocID="{BE441589-BA41-43B5-8E9C-1854336F3295}" presName="linNode" presStyleCnt="0"/>
      <dgm:spPr/>
    </dgm:pt>
    <dgm:pt modelId="{6144F72C-429E-42EF-946C-F2B8FE330139}" type="pres">
      <dgm:prSet presAssocID="{BE441589-BA41-43B5-8E9C-1854336F3295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13745FC3-B349-4CD1-9FA6-7162D8FD388C}" type="pres">
      <dgm:prSet presAssocID="{BE441589-BA41-43B5-8E9C-1854336F3295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06F6950A-5BCE-4FB9-8515-0687446D89AB}" type="presOf" srcId="{4AFB2904-E272-4122-83F4-D25D3AF0AE92}" destId="{13745FC3-B349-4CD1-9FA6-7162D8FD388C}" srcOrd="0" destOrd="0" presId="urn:microsoft.com/office/officeart/2016/7/layout/VerticalHollowActionList"/>
    <dgm:cxn modelId="{DDE7EF0C-170D-4869-8124-4C870F6F5D28}" srcId="{4328579A-DDC7-41E3-9A15-0093DD68C0AE}" destId="{D8E3D364-8C49-45A3-B9B6-35CD4C0CD087}" srcOrd="0" destOrd="0" parTransId="{F02E9908-57D0-4684-88F5-30402CFE2CF1}" sibTransId="{762AF22A-DA5D-4C13-B7B0-1A0165DBC434}"/>
    <dgm:cxn modelId="{323C3425-4227-43ED-9C56-0F27A59D9699}" type="presOf" srcId="{8CB36CA3-D9AA-4BEE-9AA2-89990590619D}" destId="{299DCED1-CBD4-43E5-B7E8-B99578C85909}" srcOrd="0" destOrd="0" presId="urn:microsoft.com/office/officeart/2016/7/layout/VerticalHollowActionList"/>
    <dgm:cxn modelId="{336D4E3E-96F6-4DB0-A2AF-40F69A937373}" srcId="{A0DEC027-9043-4E65-A5A8-4893D1186073}" destId="{8CB36CA3-D9AA-4BEE-9AA2-89990590619D}" srcOrd="1" destOrd="0" parTransId="{55CDD1DB-6317-4AE3-93B1-59721AF4BB97}" sibTransId="{EEEE2A43-D476-4E82-84DF-2FC54CE1A593}"/>
    <dgm:cxn modelId="{E7D63365-FD76-4A7F-A302-E20DACBA1374}" type="presOf" srcId="{D8E3D364-8C49-45A3-B9B6-35CD4C0CD087}" destId="{8914EBDA-D78C-4546-9AC1-780199CB7AAE}" srcOrd="0" destOrd="0" presId="urn:microsoft.com/office/officeart/2016/7/layout/VerticalHollowActionList"/>
    <dgm:cxn modelId="{9ED20048-6154-41B4-80DE-DBB0E97AA538}" srcId="{A0DEC027-9043-4E65-A5A8-4893D1186073}" destId="{BE441589-BA41-43B5-8E9C-1854336F3295}" srcOrd="2" destOrd="0" parTransId="{4E69663D-31D2-48FA-8ABF-DF6CB0CBFAC5}" sibTransId="{FD98F8DF-46E9-4BAA-BA46-A8670819C1D8}"/>
    <dgm:cxn modelId="{DF52E65A-6154-40AD-9AF9-EBEC64ABDF33}" type="presOf" srcId="{4328579A-DDC7-41E3-9A15-0093DD68C0AE}" destId="{6C0869D8-8BFB-45F1-9767-A4E955BA3700}" srcOrd="0" destOrd="0" presId="urn:microsoft.com/office/officeart/2016/7/layout/VerticalHollowActionList"/>
    <dgm:cxn modelId="{5040588E-5895-4420-BFB8-5EF44FC29289}" type="presOf" srcId="{BE441589-BA41-43B5-8E9C-1854336F3295}" destId="{6144F72C-429E-42EF-946C-F2B8FE330139}" srcOrd="0" destOrd="0" presId="urn:microsoft.com/office/officeart/2016/7/layout/VerticalHollowActionList"/>
    <dgm:cxn modelId="{4DEC9EC9-7B5F-4B71-9D1E-6AD3232ADD6D}" type="presOf" srcId="{02E7E2F4-21C3-49B0-B481-14B235B61F60}" destId="{0C9A305D-DDB5-4EDE-9930-F5A237A44F48}" srcOrd="0" destOrd="0" presId="urn:microsoft.com/office/officeart/2016/7/layout/VerticalHollowActionList"/>
    <dgm:cxn modelId="{6841C4D6-9639-427F-8E42-39D61CAE860F}" srcId="{8CB36CA3-D9AA-4BEE-9AA2-89990590619D}" destId="{02E7E2F4-21C3-49B0-B481-14B235B61F60}" srcOrd="0" destOrd="0" parTransId="{8197616E-C444-4492-9235-FE85EB208586}" sibTransId="{B68FBD9B-9B8E-4FB1-BC7D-94F66B243BA7}"/>
    <dgm:cxn modelId="{CC3C8FD8-723E-401E-ABF4-45EF47A2E5A4}" srcId="{A0DEC027-9043-4E65-A5A8-4893D1186073}" destId="{4328579A-DDC7-41E3-9A15-0093DD68C0AE}" srcOrd="0" destOrd="0" parTransId="{C5B004E3-0B3D-4FFF-AC3B-95D8EDFDAF3F}" sibTransId="{D49887B4-50E6-49F6-8E1F-5F0E7D602017}"/>
    <dgm:cxn modelId="{166A99E8-851E-4633-B1FE-8C8052468B36}" type="presOf" srcId="{A0DEC027-9043-4E65-A5A8-4893D1186073}" destId="{E031DDC0-6BC6-498C-8AE6-7A77BC0296EA}" srcOrd="0" destOrd="0" presId="urn:microsoft.com/office/officeart/2016/7/layout/VerticalHollowActionList"/>
    <dgm:cxn modelId="{6C1E53FA-12C0-485C-92EF-D936AADAD5EC}" srcId="{BE441589-BA41-43B5-8E9C-1854336F3295}" destId="{4AFB2904-E272-4122-83F4-D25D3AF0AE92}" srcOrd="0" destOrd="0" parTransId="{B9F20D93-B1B0-4CC4-92DF-020FB00DFDF7}" sibTransId="{755CC7EB-07A7-4568-BDAF-F20D1F132EC9}"/>
    <dgm:cxn modelId="{C34C5899-F52F-48BB-8B4A-F79EC0863F0C}" type="presParOf" srcId="{E031DDC0-6BC6-498C-8AE6-7A77BC0296EA}" destId="{0F5CB515-05D6-4B32-99F4-502F41A9D45B}" srcOrd="0" destOrd="0" presId="urn:microsoft.com/office/officeart/2016/7/layout/VerticalHollowActionList"/>
    <dgm:cxn modelId="{9FC2CFD7-0438-4F87-8A99-F74578242CED}" type="presParOf" srcId="{0F5CB515-05D6-4B32-99F4-502F41A9D45B}" destId="{6C0869D8-8BFB-45F1-9767-A4E955BA3700}" srcOrd="0" destOrd="0" presId="urn:microsoft.com/office/officeart/2016/7/layout/VerticalHollowActionList"/>
    <dgm:cxn modelId="{BA970618-3F5E-49A9-A216-9BFBCE003E1D}" type="presParOf" srcId="{0F5CB515-05D6-4B32-99F4-502F41A9D45B}" destId="{8914EBDA-D78C-4546-9AC1-780199CB7AAE}" srcOrd="1" destOrd="0" presId="urn:microsoft.com/office/officeart/2016/7/layout/VerticalHollowActionList"/>
    <dgm:cxn modelId="{C98D77AD-F92E-4C7E-8BA8-D035E1C91F99}" type="presParOf" srcId="{E031DDC0-6BC6-498C-8AE6-7A77BC0296EA}" destId="{0902FEE2-C6CC-4CE9-A49B-FAB1A3D6EF08}" srcOrd="1" destOrd="0" presId="urn:microsoft.com/office/officeart/2016/7/layout/VerticalHollowActionList"/>
    <dgm:cxn modelId="{2C984464-00E4-479E-ACC2-3F1AAF0A28EC}" type="presParOf" srcId="{E031DDC0-6BC6-498C-8AE6-7A77BC0296EA}" destId="{5A8D849E-425B-4498-8405-51C49AAF5FC3}" srcOrd="2" destOrd="0" presId="urn:microsoft.com/office/officeart/2016/7/layout/VerticalHollowActionList"/>
    <dgm:cxn modelId="{3B7DFFD1-501E-4508-82CC-16B96A179663}" type="presParOf" srcId="{5A8D849E-425B-4498-8405-51C49AAF5FC3}" destId="{299DCED1-CBD4-43E5-B7E8-B99578C85909}" srcOrd="0" destOrd="0" presId="urn:microsoft.com/office/officeart/2016/7/layout/VerticalHollowActionList"/>
    <dgm:cxn modelId="{336C00AB-1AEC-4961-B1E0-62C1AFB25CB1}" type="presParOf" srcId="{5A8D849E-425B-4498-8405-51C49AAF5FC3}" destId="{0C9A305D-DDB5-4EDE-9930-F5A237A44F48}" srcOrd="1" destOrd="0" presId="urn:microsoft.com/office/officeart/2016/7/layout/VerticalHollowActionList"/>
    <dgm:cxn modelId="{8A6FB0C6-6A3D-492F-89FA-CE45F1AF8CD3}" type="presParOf" srcId="{E031DDC0-6BC6-498C-8AE6-7A77BC0296EA}" destId="{82F312BC-63CA-4116-89B8-FA4390F615B9}" srcOrd="3" destOrd="0" presId="urn:microsoft.com/office/officeart/2016/7/layout/VerticalHollowActionList"/>
    <dgm:cxn modelId="{8AE8132F-8FDB-44EE-A5BA-7587FF68CCC5}" type="presParOf" srcId="{E031DDC0-6BC6-498C-8AE6-7A77BC0296EA}" destId="{A6928AD8-AE9B-467D-BBC1-73E83FA95EA7}" srcOrd="4" destOrd="0" presId="urn:microsoft.com/office/officeart/2016/7/layout/VerticalHollowActionList"/>
    <dgm:cxn modelId="{AB176476-7D80-47EF-9507-600B974E29A8}" type="presParOf" srcId="{A6928AD8-AE9B-467D-BBC1-73E83FA95EA7}" destId="{6144F72C-429E-42EF-946C-F2B8FE330139}" srcOrd="0" destOrd="0" presId="urn:microsoft.com/office/officeart/2016/7/layout/VerticalHollowActionList"/>
    <dgm:cxn modelId="{8D5ADEE8-FB11-44CB-93CD-ACD855887938}" type="presParOf" srcId="{A6928AD8-AE9B-467D-BBC1-73E83FA95EA7}" destId="{13745FC3-B349-4CD1-9FA6-7162D8FD388C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DEC755-CEAE-43A6-B6C2-E6FBCB30867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B3AA93-F50A-4ECF-B01B-003749158330}">
      <dgm:prSet/>
      <dgm:spPr/>
      <dgm:t>
        <a:bodyPr/>
        <a:lstStyle/>
        <a:p>
          <a:r>
            <a:rPr lang="en-US" dirty="0"/>
            <a:t>The </a:t>
          </a:r>
          <a:r>
            <a:rPr lang="en-US" b="1" dirty="0"/>
            <a:t>2025 sea turtle nesting season was one of the most successful on record </a:t>
          </a:r>
          <a:r>
            <a:rPr lang="en-US" dirty="0"/>
            <a:t>for Collier County</a:t>
          </a:r>
        </a:p>
      </dgm:t>
    </dgm:pt>
    <dgm:pt modelId="{C98F2706-2D0C-49ED-B027-96FFE71A8A3D}" type="parTrans" cxnId="{08B6740E-7FB5-4CDF-90F6-D7C568BDABCC}">
      <dgm:prSet/>
      <dgm:spPr/>
      <dgm:t>
        <a:bodyPr/>
        <a:lstStyle/>
        <a:p>
          <a:endParaRPr lang="en-US"/>
        </a:p>
      </dgm:t>
    </dgm:pt>
    <dgm:pt modelId="{57951BBD-381B-4CF1-8D57-7C6489370D81}" type="sibTrans" cxnId="{08B6740E-7FB5-4CDF-90F6-D7C568BDABCC}">
      <dgm:prSet/>
      <dgm:spPr/>
      <dgm:t>
        <a:bodyPr/>
        <a:lstStyle/>
        <a:p>
          <a:endParaRPr lang="en-US"/>
        </a:p>
      </dgm:t>
    </dgm:pt>
    <dgm:pt modelId="{BDF2D92D-2C10-4E5B-8987-CC636E99B165}">
      <dgm:prSet/>
      <dgm:spPr/>
      <dgm:t>
        <a:bodyPr/>
        <a:lstStyle/>
        <a:p>
          <a:r>
            <a:rPr lang="en-US" dirty="0"/>
            <a:t>Data collection took place from April 15 through October 31</a:t>
          </a:r>
        </a:p>
      </dgm:t>
    </dgm:pt>
    <dgm:pt modelId="{45D77826-BB35-48E7-80B1-CE2C81034492}" type="parTrans" cxnId="{8D6DAD65-15E1-423C-B8E0-042D81B6DABC}">
      <dgm:prSet/>
      <dgm:spPr/>
      <dgm:t>
        <a:bodyPr/>
        <a:lstStyle/>
        <a:p>
          <a:endParaRPr lang="en-US"/>
        </a:p>
      </dgm:t>
    </dgm:pt>
    <dgm:pt modelId="{734DF2F6-4C8B-46B7-B934-3919B6C8E705}" type="sibTrans" cxnId="{8D6DAD65-15E1-423C-B8E0-042D81B6DABC}">
      <dgm:prSet/>
      <dgm:spPr/>
      <dgm:t>
        <a:bodyPr/>
        <a:lstStyle/>
        <a:p>
          <a:endParaRPr lang="en-US"/>
        </a:p>
      </dgm:t>
    </dgm:pt>
    <dgm:pt modelId="{8753D651-908F-49DC-B509-592F608C9D03}">
      <dgm:prSet/>
      <dgm:spPr/>
      <dgm:t>
        <a:bodyPr/>
        <a:lstStyle/>
        <a:p>
          <a:r>
            <a:rPr lang="en-US" b="1" dirty="0"/>
            <a:t>1,179 nests</a:t>
          </a:r>
          <a:r>
            <a:rPr lang="en-US" dirty="0"/>
            <a:t> were documented</a:t>
          </a:r>
        </a:p>
      </dgm:t>
    </dgm:pt>
    <dgm:pt modelId="{38E126C2-DC03-44D4-8C9F-BA913C7C6D57}" type="parTrans" cxnId="{7848B3C1-A4E0-4355-A8E9-83530F278621}">
      <dgm:prSet/>
      <dgm:spPr/>
      <dgm:t>
        <a:bodyPr/>
        <a:lstStyle/>
        <a:p>
          <a:endParaRPr lang="en-US"/>
        </a:p>
      </dgm:t>
    </dgm:pt>
    <dgm:pt modelId="{CA810A35-8A7F-42AD-A029-96134D4306D1}" type="sibTrans" cxnId="{7848B3C1-A4E0-4355-A8E9-83530F278621}">
      <dgm:prSet/>
      <dgm:spPr/>
      <dgm:t>
        <a:bodyPr/>
        <a:lstStyle/>
        <a:p>
          <a:endParaRPr lang="en-US"/>
        </a:p>
      </dgm:t>
    </dgm:pt>
    <dgm:pt modelId="{36008602-9716-4D11-987F-CD4201A1F976}">
      <dgm:prSet/>
      <dgm:spPr/>
      <dgm:t>
        <a:bodyPr/>
        <a:lstStyle/>
        <a:p>
          <a:r>
            <a:rPr lang="en-US" b="1"/>
            <a:t>1,285 false crawls</a:t>
          </a:r>
          <a:r>
            <a:rPr lang="en-US"/>
            <a:t> (non-nesting attempts) were recorded</a:t>
          </a:r>
        </a:p>
      </dgm:t>
    </dgm:pt>
    <dgm:pt modelId="{262B7E2A-AE9F-4637-A2D5-C795A632441E}" type="parTrans" cxnId="{1226F02A-1280-4B81-B37C-CE2A306BBB1A}">
      <dgm:prSet/>
      <dgm:spPr/>
      <dgm:t>
        <a:bodyPr/>
        <a:lstStyle/>
        <a:p>
          <a:endParaRPr lang="en-US"/>
        </a:p>
      </dgm:t>
    </dgm:pt>
    <dgm:pt modelId="{693C3ABB-1EC4-4622-91CD-A50FD54AF65D}" type="sibTrans" cxnId="{1226F02A-1280-4B81-B37C-CE2A306BBB1A}">
      <dgm:prSet/>
      <dgm:spPr/>
      <dgm:t>
        <a:bodyPr/>
        <a:lstStyle/>
        <a:p>
          <a:endParaRPr lang="en-US"/>
        </a:p>
      </dgm:t>
    </dgm:pt>
    <dgm:pt modelId="{E9ABFE5D-DDDB-4C55-8184-0FE43B2D41BA}">
      <dgm:prSet/>
      <dgm:spPr/>
      <dgm:t>
        <a:bodyPr/>
        <a:lstStyle/>
        <a:p>
          <a:r>
            <a:rPr lang="en-US" b="1" dirty="0"/>
            <a:t>86,565 hatchlings</a:t>
          </a:r>
          <a:r>
            <a:rPr lang="en-US" dirty="0"/>
            <a:t> are estimated to have safely reached the Gulf of America</a:t>
          </a:r>
        </a:p>
      </dgm:t>
    </dgm:pt>
    <dgm:pt modelId="{BB468969-1D00-4088-8972-116D58F0738E}" type="parTrans" cxnId="{6CCF0CC3-D427-4BFB-80A3-F82572C972D6}">
      <dgm:prSet/>
      <dgm:spPr/>
      <dgm:t>
        <a:bodyPr/>
        <a:lstStyle/>
        <a:p>
          <a:endParaRPr lang="en-US"/>
        </a:p>
      </dgm:t>
    </dgm:pt>
    <dgm:pt modelId="{1DCFC653-127C-482F-8459-6552A5AC2599}" type="sibTrans" cxnId="{6CCF0CC3-D427-4BFB-80A3-F82572C972D6}">
      <dgm:prSet/>
      <dgm:spPr/>
      <dgm:t>
        <a:bodyPr/>
        <a:lstStyle/>
        <a:p>
          <a:endParaRPr lang="en-US"/>
        </a:p>
      </dgm:t>
    </dgm:pt>
    <dgm:pt modelId="{730F91CA-5F74-4E33-908E-A341B307869C}" type="pres">
      <dgm:prSet presAssocID="{64DEC755-CEAE-43A6-B6C2-E6FBCB308678}" presName="vert0" presStyleCnt="0">
        <dgm:presLayoutVars>
          <dgm:dir/>
          <dgm:animOne val="branch"/>
          <dgm:animLvl val="lvl"/>
        </dgm:presLayoutVars>
      </dgm:prSet>
      <dgm:spPr/>
    </dgm:pt>
    <dgm:pt modelId="{E3DCE86C-02D8-4D4D-9E55-13003F2E5E06}" type="pres">
      <dgm:prSet presAssocID="{23B3AA93-F50A-4ECF-B01B-003749158330}" presName="thickLine" presStyleLbl="alignNode1" presStyleIdx="0" presStyleCnt="5"/>
      <dgm:spPr/>
    </dgm:pt>
    <dgm:pt modelId="{598473D5-7262-4781-A960-A311A347711D}" type="pres">
      <dgm:prSet presAssocID="{23B3AA93-F50A-4ECF-B01B-003749158330}" presName="horz1" presStyleCnt="0"/>
      <dgm:spPr/>
    </dgm:pt>
    <dgm:pt modelId="{BE50D590-767B-4FF4-97F3-3ECEE3746442}" type="pres">
      <dgm:prSet presAssocID="{23B3AA93-F50A-4ECF-B01B-003749158330}" presName="tx1" presStyleLbl="revTx" presStyleIdx="0" presStyleCnt="5"/>
      <dgm:spPr/>
    </dgm:pt>
    <dgm:pt modelId="{82778D24-D235-49AE-B791-0CE3C9C5538A}" type="pres">
      <dgm:prSet presAssocID="{23B3AA93-F50A-4ECF-B01B-003749158330}" presName="vert1" presStyleCnt="0"/>
      <dgm:spPr/>
    </dgm:pt>
    <dgm:pt modelId="{D64B5A2D-5979-4CE1-8257-AA2EFCAB0734}" type="pres">
      <dgm:prSet presAssocID="{BDF2D92D-2C10-4E5B-8987-CC636E99B165}" presName="thickLine" presStyleLbl="alignNode1" presStyleIdx="1" presStyleCnt="5"/>
      <dgm:spPr/>
    </dgm:pt>
    <dgm:pt modelId="{1EE2DE96-6D16-4ECE-AE5F-50E929ABED83}" type="pres">
      <dgm:prSet presAssocID="{BDF2D92D-2C10-4E5B-8987-CC636E99B165}" presName="horz1" presStyleCnt="0"/>
      <dgm:spPr/>
    </dgm:pt>
    <dgm:pt modelId="{AF82E53E-05EB-445B-89FC-3B8A10C52A5F}" type="pres">
      <dgm:prSet presAssocID="{BDF2D92D-2C10-4E5B-8987-CC636E99B165}" presName="tx1" presStyleLbl="revTx" presStyleIdx="1" presStyleCnt="5"/>
      <dgm:spPr/>
    </dgm:pt>
    <dgm:pt modelId="{9D76BBEE-D484-404E-9F83-E3C3273CE22D}" type="pres">
      <dgm:prSet presAssocID="{BDF2D92D-2C10-4E5B-8987-CC636E99B165}" presName="vert1" presStyleCnt="0"/>
      <dgm:spPr/>
    </dgm:pt>
    <dgm:pt modelId="{1C90DAB1-73E1-4063-AE37-924D9EEFB1AD}" type="pres">
      <dgm:prSet presAssocID="{8753D651-908F-49DC-B509-592F608C9D03}" presName="thickLine" presStyleLbl="alignNode1" presStyleIdx="2" presStyleCnt="5"/>
      <dgm:spPr/>
    </dgm:pt>
    <dgm:pt modelId="{6B92E9EC-0DED-4200-9617-EAF9D10EF827}" type="pres">
      <dgm:prSet presAssocID="{8753D651-908F-49DC-B509-592F608C9D03}" presName="horz1" presStyleCnt="0"/>
      <dgm:spPr/>
    </dgm:pt>
    <dgm:pt modelId="{E1953A3C-6BAE-4FF4-90E5-DF4EF5A81150}" type="pres">
      <dgm:prSet presAssocID="{8753D651-908F-49DC-B509-592F608C9D03}" presName="tx1" presStyleLbl="revTx" presStyleIdx="2" presStyleCnt="5"/>
      <dgm:spPr/>
    </dgm:pt>
    <dgm:pt modelId="{B1999865-4024-48A9-98B5-6293AC418367}" type="pres">
      <dgm:prSet presAssocID="{8753D651-908F-49DC-B509-592F608C9D03}" presName="vert1" presStyleCnt="0"/>
      <dgm:spPr/>
    </dgm:pt>
    <dgm:pt modelId="{64C50558-F599-4A9D-A3C2-D5FBF6FFE405}" type="pres">
      <dgm:prSet presAssocID="{36008602-9716-4D11-987F-CD4201A1F976}" presName="thickLine" presStyleLbl="alignNode1" presStyleIdx="3" presStyleCnt="5"/>
      <dgm:spPr/>
    </dgm:pt>
    <dgm:pt modelId="{EDD33461-59E1-4AD9-A0CF-D7244CAE543F}" type="pres">
      <dgm:prSet presAssocID="{36008602-9716-4D11-987F-CD4201A1F976}" presName="horz1" presStyleCnt="0"/>
      <dgm:spPr/>
    </dgm:pt>
    <dgm:pt modelId="{6170B120-1E14-4F10-BBB4-85D46ADEB26B}" type="pres">
      <dgm:prSet presAssocID="{36008602-9716-4D11-987F-CD4201A1F976}" presName="tx1" presStyleLbl="revTx" presStyleIdx="3" presStyleCnt="5"/>
      <dgm:spPr/>
    </dgm:pt>
    <dgm:pt modelId="{7FAED45A-1FA6-4E8A-AF6F-DA69BC97B961}" type="pres">
      <dgm:prSet presAssocID="{36008602-9716-4D11-987F-CD4201A1F976}" presName="vert1" presStyleCnt="0"/>
      <dgm:spPr/>
    </dgm:pt>
    <dgm:pt modelId="{2CC32F06-79F8-4D7C-8799-5A5C6018D3C6}" type="pres">
      <dgm:prSet presAssocID="{E9ABFE5D-DDDB-4C55-8184-0FE43B2D41BA}" presName="thickLine" presStyleLbl="alignNode1" presStyleIdx="4" presStyleCnt="5"/>
      <dgm:spPr/>
    </dgm:pt>
    <dgm:pt modelId="{7DD07A86-BC73-443A-ADEA-63D17AB1588D}" type="pres">
      <dgm:prSet presAssocID="{E9ABFE5D-DDDB-4C55-8184-0FE43B2D41BA}" presName="horz1" presStyleCnt="0"/>
      <dgm:spPr/>
    </dgm:pt>
    <dgm:pt modelId="{8B71E6F5-6E31-4104-AD69-E50C899114AC}" type="pres">
      <dgm:prSet presAssocID="{E9ABFE5D-DDDB-4C55-8184-0FE43B2D41BA}" presName="tx1" presStyleLbl="revTx" presStyleIdx="4" presStyleCnt="5"/>
      <dgm:spPr/>
    </dgm:pt>
    <dgm:pt modelId="{7CAF53EB-2F42-441D-850A-005A4A5A99AC}" type="pres">
      <dgm:prSet presAssocID="{E9ABFE5D-DDDB-4C55-8184-0FE43B2D41BA}" presName="vert1" presStyleCnt="0"/>
      <dgm:spPr/>
    </dgm:pt>
  </dgm:ptLst>
  <dgm:cxnLst>
    <dgm:cxn modelId="{08B6740E-7FB5-4CDF-90F6-D7C568BDABCC}" srcId="{64DEC755-CEAE-43A6-B6C2-E6FBCB308678}" destId="{23B3AA93-F50A-4ECF-B01B-003749158330}" srcOrd="0" destOrd="0" parTransId="{C98F2706-2D0C-49ED-B027-96FFE71A8A3D}" sibTransId="{57951BBD-381B-4CF1-8D57-7C6489370D81}"/>
    <dgm:cxn modelId="{23B60B24-9EEF-4AF5-B643-21FC8BB42202}" type="presOf" srcId="{BDF2D92D-2C10-4E5B-8987-CC636E99B165}" destId="{AF82E53E-05EB-445B-89FC-3B8A10C52A5F}" srcOrd="0" destOrd="0" presId="urn:microsoft.com/office/officeart/2008/layout/LinedList"/>
    <dgm:cxn modelId="{1226F02A-1280-4B81-B37C-CE2A306BBB1A}" srcId="{64DEC755-CEAE-43A6-B6C2-E6FBCB308678}" destId="{36008602-9716-4D11-987F-CD4201A1F976}" srcOrd="3" destOrd="0" parTransId="{262B7E2A-AE9F-4637-A2D5-C795A632441E}" sibTransId="{693C3ABB-1EC4-4622-91CD-A50FD54AF65D}"/>
    <dgm:cxn modelId="{46614237-C3F5-4DB6-A4A0-37F0897B4AC9}" type="presOf" srcId="{36008602-9716-4D11-987F-CD4201A1F976}" destId="{6170B120-1E14-4F10-BBB4-85D46ADEB26B}" srcOrd="0" destOrd="0" presId="urn:microsoft.com/office/officeart/2008/layout/LinedList"/>
    <dgm:cxn modelId="{24BBDC3E-C3AC-41B1-9F4B-2797EC4E6119}" type="presOf" srcId="{8753D651-908F-49DC-B509-592F608C9D03}" destId="{E1953A3C-6BAE-4FF4-90E5-DF4EF5A81150}" srcOrd="0" destOrd="0" presId="urn:microsoft.com/office/officeart/2008/layout/LinedList"/>
    <dgm:cxn modelId="{698B6860-CA23-4E3B-A55E-CA4A1ED32C58}" type="presOf" srcId="{E9ABFE5D-DDDB-4C55-8184-0FE43B2D41BA}" destId="{8B71E6F5-6E31-4104-AD69-E50C899114AC}" srcOrd="0" destOrd="0" presId="urn:microsoft.com/office/officeart/2008/layout/LinedList"/>
    <dgm:cxn modelId="{8D6DAD65-15E1-423C-B8E0-042D81B6DABC}" srcId="{64DEC755-CEAE-43A6-B6C2-E6FBCB308678}" destId="{BDF2D92D-2C10-4E5B-8987-CC636E99B165}" srcOrd="1" destOrd="0" parTransId="{45D77826-BB35-48E7-80B1-CE2C81034492}" sibTransId="{734DF2F6-4C8B-46B7-B934-3919B6C8E705}"/>
    <dgm:cxn modelId="{7848B3C1-A4E0-4355-A8E9-83530F278621}" srcId="{64DEC755-CEAE-43A6-B6C2-E6FBCB308678}" destId="{8753D651-908F-49DC-B509-592F608C9D03}" srcOrd="2" destOrd="0" parTransId="{38E126C2-DC03-44D4-8C9F-BA913C7C6D57}" sibTransId="{CA810A35-8A7F-42AD-A029-96134D4306D1}"/>
    <dgm:cxn modelId="{6CCF0CC3-D427-4BFB-80A3-F82572C972D6}" srcId="{64DEC755-CEAE-43A6-B6C2-E6FBCB308678}" destId="{E9ABFE5D-DDDB-4C55-8184-0FE43B2D41BA}" srcOrd="4" destOrd="0" parTransId="{BB468969-1D00-4088-8972-116D58F0738E}" sibTransId="{1DCFC653-127C-482F-8459-6552A5AC2599}"/>
    <dgm:cxn modelId="{55B319E5-1638-4714-AE92-A9EAC9E07791}" type="presOf" srcId="{23B3AA93-F50A-4ECF-B01B-003749158330}" destId="{BE50D590-767B-4FF4-97F3-3ECEE3746442}" srcOrd="0" destOrd="0" presId="urn:microsoft.com/office/officeart/2008/layout/LinedList"/>
    <dgm:cxn modelId="{B4E7F0E7-62B5-4DB7-AA10-79C502F68148}" type="presOf" srcId="{64DEC755-CEAE-43A6-B6C2-E6FBCB308678}" destId="{730F91CA-5F74-4E33-908E-A341B307869C}" srcOrd="0" destOrd="0" presId="urn:microsoft.com/office/officeart/2008/layout/LinedList"/>
    <dgm:cxn modelId="{E187455D-9461-47D2-9B37-2C1F6086E4DC}" type="presParOf" srcId="{730F91CA-5F74-4E33-908E-A341B307869C}" destId="{E3DCE86C-02D8-4D4D-9E55-13003F2E5E06}" srcOrd="0" destOrd="0" presId="urn:microsoft.com/office/officeart/2008/layout/LinedList"/>
    <dgm:cxn modelId="{D0A4C5D2-BF2E-4D9E-96F5-EEBEB877C55C}" type="presParOf" srcId="{730F91CA-5F74-4E33-908E-A341B307869C}" destId="{598473D5-7262-4781-A960-A311A347711D}" srcOrd="1" destOrd="0" presId="urn:microsoft.com/office/officeart/2008/layout/LinedList"/>
    <dgm:cxn modelId="{F2AF4C87-25C4-4085-8508-C8072659F100}" type="presParOf" srcId="{598473D5-7262-4781-A960-A311A347711D}" destId="{BE50D590-767B-4FF4-97F3-3ECEE3746442}" srcOrd="0" destOrd="0" presId="urn:microsoft.com/office/officeart/2008/layout/LinedList"/>
    <dgm:cxn modelId="{3530DEBB-E4F2-42E4-970E-999B535C815E}" type="presParOf" srcId="{598473D5-7262-4781-A960-A311A347711D}" destId="{82778D24-D235-49AE-B791-0CE3C9C5538A}" srcOrd="1" destOrd="0" presId="urn:microsoft.com/office/officeart/2008/layout/LinedList"/>
    <dgm:cxn modelId="{04477338-6B6D-4A77-BFD8-28ECD1916BA0}" type="presParOf" srcId="{730F91CA-5F74-4E33-908E-A341B307869C}" destId="{D64B5A2D-5979-4CE1-8257-AA2EFCAB0734}" srcOrd="2" destOrd="0" presId="urn:microsoft.com/office/officeart/2008/layout/LinedList"/>
    <dgm:cxn modelId="{C994D400-95A6-45C6-98D4-0F768B6C4FE8}" type="presParOf" srcId="{730F91CA-5F74-4E33-908E-A341B307869C}" destId="{1EE2DE96-6D16-4ECE-AE5F-50E929ABED83}" srcOrd="3" destOrd="0" presId="urn:microsoft.com/office/officeart/2008/layout/LinedList"/>
    <dgm:cxn modelId="{45A2BB73-8FC5-446E-86E8-B37CBA5C1CC7}" type="presParOf" srcId="{1EE2DE96-6D16-4ECE-AE5F-50E929ABED83}" destId="{AF82E53E-05EB-445B-89FC-3B8A10C52A5F}" srcOrd="0" destOrd="0" presId="urn:microsoft.com/office/officeart/2008/layout/LinedList"/>
    <dgm:cxn modelId="{C10FBA14-0D31-4FAD-9378-06D9B09FE21C}" type="presParOf" srcId="{1EE2DE96-6D16-4ECE-AE5F-50E929ABED83}" destId="{9D76BBEE-D484-404E-9F83-E3C3273CE22D}" srcOrd="1" destOrd="0" presId="urn:microsoft.com/office/officeart/2008/layout/LinedList"/>
    <dgm:cxn modelId="{0646DA78-E9C7-464C-9683-66A6452BF6C0}" type="presParOf" srcId="{730F91CA-5F74-4E33-908E-A341B307869C}" destId="{1C90DAB1-73E1-4063-AE37-924D9EEFB1AD}" srcOrd="4" destOrd="0" presId="urn:microsoft.com/office/officeart/2008/layout/LinedList"/>
    <dgm:cxn modelId="{40E52326-8666-48D3-A3AE-2842B4CD1905}" type="presParOf" srcId="{730F91CA-5F74-4E33-908E-A341B307869C}" destId="{6B92E9EC-0DED-4200-9617-EAF9D10EF827}" srcOrd="5" destOrd="0" presId="urn:microsoft.com/office/officeart/2008/layout/LinedList"/>
    <dgm:cxn modelId="{1EE41DC5-4243-4436-924A-BCAAD4C2C0D9}" type="presParOf" srcId="{6B92E9EC-0DED-4200-9617-EAF9D10EF827}" destId="{E1953A3C-6BAE-4FF4-90E5-DF4EF5A81150}" srcOrd="0" destOrd="0" presId="urn:microsoft.com/office/officeart/2008/layout/LinedList"/>
    <dgm:cxn modelId="{B35D3B16-776E-4F17-8165-C03F2A637483}" type="presParOf" srcId="{6B92E9EC-0DED-4200-9617-EAF9D10EF827}" destId="{B1999865-4024-48A9-98B5-6293AC418367}" srcOrd="1" destOrd="0" presId="urn:microsoft.com/office/officeart/2008/layout/LinedList"/>
    <dgm:cxn modelId="{36B0B3B2-2706-444C-A9B2-FB31EB1C0162}" type="presParOf" srcId="{730F91CA-5F74-4E33-908E-A341B307869C}" destId="{64C50558-F599-4A9D-A3C2-D5FBF6FFE405}" srcOrd="6" destOrd="0" presId="urn:microsoft.com/office/officeart/2008/layout/LinedList"/>
    <dgm:cxn modelId="{C98846F1-473D-4412-BBA2-D190A8514EAB}" type="presParOf" srcId="{730F91CA-5F74-4E33-908E-A341B307869C}" destId="{EDD33461-59E1-4AD9-A0CF-D7244CAE543F}" srcOrd="7" destOrd="0" presId="urn:microsoft.com/office/officeart/2008/layout/LinedList"/>
    <dgm:cxn modelId="{3F93196D-E1A4-4D4B-BEE1-9E90FE4415C9}" type="presParOf" srcId="{EDD33461-59E1-4AD9-A0CF-D7244CAE543F}" destId="{6170B120-1E14-4F10-BBB4-85D46ADEB26B}" srcOrd="0" destOrd="0" presId="urn:microsoft.com/office/officeart/2008/layout/LinedList"/>
    <dgm:cxn modelId="{2ED2AF62-CF42-43A8-B131-DD8F991F8E21}" type="presParOf" srcId="{EDD33461-59E1-4AD9-A0CF-D7244CAE543F}" destId="{7FAED45A-1FA6-4E8A-AF6F-DA69BC97B961}" srcOrd="1" destOrd="0" presId="urn:microsoft.com/office/officeart/2008/layout/LinedList"/>
    <dgm:cxn modelId="{C72CE700-C7E2-48B3-A75B-C33173E72A1F}" type="presParOf" srcId="{730F91CA-5F74-4E33-908E-A341B307869C}" destId="{2CC32F06-79F8-4D7C-8799-5A5C6018D3C6}" srcOrd="8" destOrd="0" presId="urn:microsoft.com/office/officeart/2008/layout/LinedList"/>
    <dgm:cxn modelId="{CC910705-EED6-4C95-91D3-0692298127F2}" type="presParOf" srcId="{730F91CA-5F74-4E33-908E-A341B307869C}" destId="{7DD07A86-BC73-443A-ADEA-63D17AB1588D}" srcOrd="9" destOrd="0" presId="urn:microsoft.com/office/officeart/2008/layout/LinedList"/>
    <dgm:cxn modelId="{5328D144-656E-4BD5-9146-156484FD8A24}" type="presParOf" srcId="{7DD07A86-BC73-443A-ADEA-63D17AB1588D}" destId="{8B71E6F5-6E31-4104-AD69-E50C899114AC}" srcOrd="0" destOrd="0" presId="urn:microsoft.com/office/officeart/2008/layout/LinedList"/>
    <dgm:cxn modelId="{79148DC8-FD98-401B-A76B-FFE186456810}" type="presParOf" srcId="{7DD07A86-BC73-443A-ADEA-63D17AB1588D}" destId="{7CAF53EB-2F42-441D-850A-005A4A5A99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275188-D17C-4C0B-AACD-656955C6C05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067FC1-F7B7-4D4D-9B77-397C1B2155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For a more detailed look at the data comprising the 2025 season click on the link: </a:t>
          </a:r>
          <a:r>
            <a:rPr lang="en-US" dirty="0">
              <a:hlinkClick xmlns:r="http://schemas.openxmlformats.org/officeDocument/2006/relationships" r:id="rId1"/>
            </a:rPr>
            <a:t>Link to Full Report</a:t>
          </a:r>
          <a:endParaRPr lang="en-US" dirty="0"/>
        </a:p>
      </dgm:t>
    </dgm:pt>
    <dgm:pt modelId="{06491085-39A2-433A-BB58-53B992786F4B}" type="parTrans" cxnId="{9DD66CB9-0030-497C-90F3-ECD2C9691C71}">
      <dgm:prSet/>
      <dgm:spPr/>
      <dgm:t>
        <a:bodyPr/>
        <a:lstStyle/>
        <a:p>
          <a:endParaRPr lang="en-US"/>
        </a:p>
      </dgm:t>
    </dgm:pt>
    <dgm:pt modelId="{95ED96EF-8FCE-4415-BFFD-2F4A3562A5A7}" type="sibTrans" cxnId="{9DD66CB9-0030-497C-90F3-ECD2C9691C71}">
      <dgm:prSet/>
      <dgm:spPr/>
      <dgm:t>
        <a:bodyPr/>
        <a:lstStyle/>
        <a:p>
          <a:endParaRPr lang="en-US"/>
        </a:p>
      </dgm:t>
    </dgm:pt>
    <dgm:pt modelId="{FB7768F7-EE93-458E-AC6C-3C6D9FC17A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Feel free to reach out with any questions: </a:t>
          </a:r>
          <a:r>
            <a:rPr lang="en-US" dirty="0">
              <a:hlinkClick xmlns:r="http://schemas.openxmlformats.org/officeDocument/2006/relationships" r:id="rId2"/>
            </a:rPr>
            <a:t>mary.toro@collier.gov</a:t>
          </a:r>
          <a:r>
            <a:rPr lang="en-US" dirty="0"/>
            <a:t> or 239.252.2955</a:t>
          </a:r>
        </a:p>
      </dgm:t>
    </dgm:pt>
    <dgm:pt modelId="{D73194EB-DCA9-4D6F-93A9-A517C466489E}" type="parTrans" cxnId="{269BB480-4407-4BFF-9D97-AC01942DD277}">
      <dgm:prSet/>
      <dgm:spPr/>
      <dgm:t>
        <a:bodyPr/>
        <a:lstStyle/>
        <a:p>
          <a:endParaRPr lang="en-US"/>
        </a:p>
      </dgm:t>
    </dgm:pt>
    <dgm:pt modelId="{B387A948-79F4-422F-8086-763BE5013529}" type="sibTrans" cxnId="{269BB480-4407-4BFF-9D97-AC01942DD277}">
      <dgm:prSet/>
      <dgm:spPr/>
      <dgm:t>
        <a:bodyPr/>
        <a:lstStyle/>
        <a:p>
          <a:endParaRPr lang="en-US"/>
        </a:p>
      </dgm:t>
    </dgm:pt>
    <dgm:pt modelId="{20498D78-C9CD-40F8-9D96-39A2159E781E}" type="pres">
      <dgm:prSet presAssocID="{7B275188-D17C-4C0B-AACD-656955C6C058}" presName="root" presStyleCnt="0">
        <dgm:presLayoutVars>
          <dgm:dir/>
          <dgm:resizeHandles val="exact"/>
        </dgm:presLayoutVars>
      </dgm:prSet>
      <dgm:spPr/>
    </dgm:pt>
    <dgm:pt modelId="{E297343B-6A29-47B3-BFE2-4FE0F944FE30}" type="pres">
      <dgm:prSet presAssocID="{9F067FC1-F7B7-4D4D-9B77-397C1B215591}" presName="compNode" presStyleCnt="0"/>
      <dgm:spPr/>
    </dgm:pt>
    <dgm:pt modelId="{05B45D1C-17D9-4387-BA70-C36DFF44B1E1}" type="pres">
      <dgm:prSet presAssocID="{9F067FC1-F7B7-4D4D-9B77-397C1B215591}" presName="bgRect" presStyleLbl="bgShp" presStyleIdx="0" presStyleCnt="2"/>
      <dgm:spPr/>
    </dgm:pt>
    <dgm:pt modelId="{9BB28DB5-01AD-47B0-9A58-CA4DBEF367FF}" type="pres">
      <dgm:prSet presAssocID="{9F067FC1-F7B7-4D4D-9B77-397C1B215591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C25B0003-C8A8-4DD8-A908-A7D3665DBF74}" type="pres">
      <dgm:prSet presAssocID="{9F067FC1-F7B7-4D4D-9B77-397C1B215591}" presName="spaceRect" presStyleCnt="0"/>
      <dgm:spPr/>
    </dgm:pt>
    <dgm:pt modelId="{A29E8071-B44D-4EBE-86C4-F2416B50E737}" type="pres">
      <dgm:prSet presAssocID="{9F067FC1-F7B7-4D4D-9B77-397C1B215591}" presName="parTx" presStyleLbl="revTx" presStyleIdx="0" presStyleCnt="2">
        <dgm:presLayoutVars>
          <dgm:chMax val="0"/>
          <dgm:chPref val="0"/>
        </dgm:presLayoutVars>
      </dgm:prSet>
      <dgm:spPr/>
    </dgm:pt>
    <dgm:pt modelId="{BF286332-4A57-4B93-8A92-5308884C6AC4}" type="pres">
      <dgm:prSet presAssocID="{95ED96EF-8FCE-4415-BFFD-2F4A3562A5A7}" presName="sibTrans" presStyleCnt="0"/>
      <dgm:spPr/>
    </dgm:pt>
    <dgm:pt modelId="{35ADE0BD-D88F-4B04-8482-AA2C19D583E5}" type="pres">
      <dgm:prSet presAssocID="{FB7768F7-EE93-458E-AC6C-3C6D9FC17A0E}" presName="compNode" presStyleCnt="0"/>
      <dgm:spPr/>
    </dgm:pt>
    <dgm:pt modelId="{82BBBEBF-E314-4412-A0C3-3EEC7D66ADFE}" type="pres">
      <dgm:prSet presAssocID="{FB7768F7-EE93-458E-AC6C-3C6D9FC17A0E}" presName="bgRect" presStyleLbl="bgShp" presStyleIdx="1" presStyleCnt="2"/>
      <dgm:spPr/>
    </dgm:pt>
    <dgm:pt modelId="{CAE78135-71AD-474D-9CA9-23876DB919D0}" type="pres">
      <dgm:prSet presAssocID="{FB7768F7-EE93-458E-AC6C-3C6D9FC17A0E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88FFDD93-6BBE-4529-B1E0-5F478BD6E5CD}" type="pres">
      <dgm:prSet presAssocID="{FB7768F7-EE93-458E-AC6C-3C6D9FC17A0E}" presName="spaceRect" presStyleCnt="0"/>
      <dgm:spPr/>
    </dgm:pt>
    <dgm:pt modelId="{1781DF1F-CF32-41FA-844C-23709DC756BE}" type="pres">
      <dgm:prSet presAssocID="{FB7768F7-EE93-458E-AC6C-3C6D9FC17A0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F04D800-F10E-46E7-AF43-56C09B67E9F9}" type="presOf" srcId="{7B275188-D17C-4C0B-AACD-656955C6C058}" destId="{20498D78-C9CD-40F8-9D96-39A2159E781E}" srcOrd="0" destOrd="0" presId="urn:microsoft.com/office/officeart/2018/2/layout/IconVerticalSolidList"/>
    <dgm:cxn modelId="{ECF44119-30FB-4439-A7DE-9321543C8671}" type="presOf" srcId="{9F067FC1-F7B7-4D4D-9B77-397C1B215591}" destId="{A29E8071-B44D-4EBE-86C4-F2416B50E737}" srcOrd="0" destOrd="0" presId="urn:microsoft.com/office/officeart/2018/2/layout/IconVerticalSolidList"/>
    <dgm:cxn modelId="{269BB480-4407-4BFF-9D97-AC01942DD277}" srcId="{7B275188-D17C-4C0B-AACD-656955C6C058}" destId="{FB7768F7-EE93-458E-AC6C-3C6D9FC17A0E}" srcOrd="1" destOrd="0" parTransId="{D73194EB-DCA9-4D6F-93A9-A517C466489E}" sibTransId="{B387A948-79F4-422F-8086-763BE5013529}"/>
    <dgm:cxn modelId="{68F5C088-2BEC-450D-9A83-BFA3433A5AB2}" type="presOf" srcId="{FB7768F7-EE93-458E-AC6C-3C6D9FC17A0E}" destId="{1781DF1F-CF32-41FA-844C-23709DC756BE}" srcOrd="0" destOrd="0" presId="urn:microsoft.com/office/officeart/2018/2/layout/IconVerticalSolidList"/>
    <dgm:cxn modelId="{9DD66CB9-0030-497C-90F3-ECD2C9691C71}" srcId="{7B275188-D17C-4C0B-AACD-656955C6C058}" destId="{9F067FC1-F7B7-4D4D-9B77-397C1B215591}" srcOrd="0" destOrd="0" parTransId="{06491085-39A2-433A-BB58-53B992786F4B}" sibTransId="{95ED96EF-8FCE-4415-BFFD-2F4A3562A5A7}"/>
    <dgm:cxn modelId="{60A3811D-F6C4-4996-9154-37972229150C}" type="presParOf" srcId="{20498D78-C9CD-40F8-9D96-39A2159E781E}" destId="{E297343B-6A29-47B3-BFE2-4FE0F944FE30}" srcOrd="0" destOrd="0" presId="urn:microsoft.com/office/officeart/2018/2/layout/IconVerticalSolidList"/>
    <dgm:cxn modelId="{78358629-7B58-49E6-A108-3EAD7208AED1}" type="presParOf" srcId="{E297343B-6A29-47B3-BFE2-4FE0F944FE30}" destId="{05B45D1C-17D9-4387-BA70-C36DFF44B1E1}" srcOrd="0" destOrd="0" presId="urn:microsoft.com/office/officeart/2018/2/layout/IconVerticalSolidList"/>
    <dgm:cxn modelId="{5E754033-07C8-4310-862A-E6F6E273BACB}" type="presParOf" srcId="{E297343B-6A29-47B3-BFE2-4FE0F944FE30}" destId="{9BB28DB5-01AD-47B0-9A58-CA4DBEF367FF}" srcOrd="1" destOrd="0" presId="urn:microsoft.com/office/officeart/2018/2/layout/IconVerticalSolidList"/>
    <dgm:cxn modelId="{6D02ABB6-4A26-4E18-9927-645122684ABE}" type="presParOf" srcId="{E297343B-6A29-47B3-BFE2-4FE0F944FE30}" destId="{C25B0003-C8A8-4DD8-A908-A7D3665DBF74}" srcOrd="2" destOrd="0" presId="urn:microsoft.com/office/officeart/2018/2/layout/IconVerticalSolidList"/>
    <dgm:cxn modelId="{D84504DE-4601-4028-9788-5DBF01E11202}" type="presParOf" srcId="{E297343B-6A29-47B3-BFE2-4FE0F944FE30}" destId="{A29E8071-B44D-4EBE-86C4-F2416B50E737}" srcOrd="3" destOrd="0" presId="urn:microsoft.com/office/officeart/2018/2/layout/IconVerticalSolidList"/>
    <dgm:cxn modelId="{EFF0C8B8-7A34-4080-9754-6CA8F6F5AFEC}" type="presParOf" srcId="{20498D78-C9CD-40F8-9D96-39A2159E781E}" destId="{BF286332-4A57-4B93-8A92-5308884C6AC4}" srcOrd="1" destOrd="0" presId="urn:microsoft.com/office/officeart/2018/2/layout/IconVerticalSolidList"/>
    <dgm:cxn modelId="{89E4DB89-EE6A-4DD7-A9E6-956F2B8B28F4}" type="presParOf" srcId="{20498D78-C9CD-40F8-9D96-39A2159E781E}" destId="{35ADE0BD-D88F-4B04-8482-AA2C19D583E5}" srcOrd="2" destOrd="0" presId="urn:microsoft.com/office/officeart/2018/2/layout/IconVerticalSolidList"/>
    <dgm:cxn modelId="{77600E79-A32B-47CD-A2EF-1225AECFA3B8}" type="presParOf" srcId="{35ADE0BD-D88F-4B04-8482-AA2C19D583E5}" destId="{82BBBEBF-E314-4412-A0C3-3EEC7D66ADFE}" srcOrd="0" destOrd="0" presId="urn:microsoft.com/office/officeart/2018/2/layout/IconVerticalSolidList"/>
    <dgm:cxn modelId="{8BDD06B6-38B5-43EA-BD29-7C70E2A9B7B6}" type="presParOf" srcId="{35ADE0BD-D88F-4B04-8482-AA2C19D583E5}" destId="{CAE78135-71AD-474D-9CA9-23876DB919D0}" srcOrd="1" destOrd="0" presId="urn:microsoft.com/office/officeart/2018/2/layout/IconVerticalSolidList"/>
    <dgm:cxn modelId="{72BB8444-1CE2-4DDB-A4AF-447800B28845}" type="presParOf" srcId="{35ADE0BD-D88F-4B04-8482-AA2C19D583E5}" destId="{88FFDD93-6BBE-4529-B1E0-5F478BD6E5CD}" srcOrd="2" destOrd="0" presId="urn:microsoft.com/office/officeart/2018/2/layout/IconVerticalSolidList"/>
    <dgm:cxn modelId="{4B5DA30C-9EC9-4D03-B9AE-BB4A9D6F33FD}" type="presParOf" srcId="{35ADE0BD-D88F-4B04-8482-AA2C19D583E5}" destId="{1781DF1F-CF32-41FA-844C-23709DC756B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4EBDA-D78C-4546-9AC1-780199CB7AAE}">
      <dsp:nvSpPr>
        <dsp:cNvPr id="0" name=""/>
        <dsp:cNvSpPr/>
      </dsp:nvSpPr>
      <dsp:spPr>
        <a:xfrm>
          <a:off x="1036320" y="1359"/>
          <a:ext cx="4145280" cy="1393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430" tIns="354022" rIns="80430" bIns="354022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Protect and monitor sea turtle nesting activity</a:t>
          </a:r>
        </a:p>
      </dsp:txBody>
      <dsp:txXfrm>
        <a:off x="1036320" y="1359"/>
        <a:ext cx="4145280" cy="1393787"/>
      </dsp:txXfrm>
    </dsp:sp>
    <dsp:sp modelId="{6C0869D8-8BFB-45F1-9767-A4E955BA3700}">
      <dsp:nvSpPr>
        <dsp:cNvPr id="0" name=""/>
        <dsp:cNvSpPr/>
      </dsp:nvSpPr>
      <dsp:spPr>
        <a:xfrm>
          <a:off x="0" y="1359"/>
          <a:ext cx="1036320" cy="1393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39" tIns="137675" rIns="54839" bIns="13767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Protect and monitor</a:t>
          </a:r>
        </a:p>
      </dsp:txBody>
      <dsp:txXfrm>
        <a:off x="0" y="1359"/>
        <a:ext cx="1036320" cy="1393787"/>
      </dsp:txXfrm>
    </dsp:sp>
    <dsp:sp modelId="{0C9A305D-DDB5-4EDE-9930-F5A237A44F48}">
      <dsp:nvSpPr>
        <dsp:cNvPr id="0" name=""/>
        <dsp:cNvSpPr/>
      </dsp:nvSpPr>
      <dsp:spPr>
        <a:xfrm>
          <a:off x="1036320" y="1478775"/>
          <a:ext cx="4145280" cy="1393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430" tIns="354022" rIns="80430" bIns="354022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Fulfill beach renourishment permit requirements</a:t>
          </a:r>
        </a:p>
      </dsp:txBody>
      <dsp:txXfrm>
        <a:off x="1036320" y="1478775"/>
        <a:ext cx="4145280" cy="1393787"/>
      </dsp:txXfrm>
    </dsp:sp>
    <dsp:sp modelId="{299DCED1-CBD4-43E5-B7E8-B99578C85909}">
      <dsp:nvSpPr>
        <dsp:cNvPr id="0" name=""/>
        <dsp:cNvSpPr/>
      </dsp:nvSpPr>
      <dsp:spPr>
        <a:xfrm>
          <a:off x="0" y="1478775"/>
          <a:ext cx="1036320" cy="1393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39" tIns="137675" rIns="54839" bIns="13767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Fulfill</a:t>
          </a:r>
        </a:p>
      </dsp:txBody>
      <dsp:txXfrm>
        <a:off x="0" y="1478775"/>
        <a:ext cx="1036320" cy="1393787"/>
      </dsp:txXfrm>
    </dsp:sp>
    <dsp:sp modelId="{13745FC3-B349-4CD1-9FA6-7162D8FD388C}">
      <dsp:nvSpPr>
        <dsp:cNvPr id="0" name=""/>
        <dsp:cNvSpPr/>
      </dsp:nvSpPr>
      <dsp:spPr>
        <a:xfrm>
          <a:off x="1036320" y="2956190"/>
          <a:ext cx="4145280" cy="1393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430" tIns="354022" rIns="80430" bIns="354022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Coordinate with Florida Fish and Wildlife Conservation Commission for stranding efforts across the County</a:t>
          </a:r>
        </a:p>
      </dsp:txBody>
      <dsp:txXfrm>
        <a:off x="1036320" y="2956190"/>
        <a:ext cx="4145280" cy="1393787"/>
      </dsp:txXfrm>
    </dsp:sp>
    <dsp:sp modelId="{6144F72C-429E-42EF-946C-F2B8FE330139}">
      <dsp:nvSpPr>
        <dsp:cNvPr id="0" name=""/>
        <dsp:cNvSpPr/>
      </dsp:nvSpPr>
      <dsp:spPr>
        <a:xfrm>
          <a:off x="0" y="2956190"/>
          <a:ext cx="1036320" cy="1393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39" tIns="137675" rIns="54839" bIns="13767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Coordinate</a:t>
          </a:r>
        </a:p>
      </dsp:txBody>
      <dsp:txXfrm>
        <a:off x="0" y="2956190"/>
        <a:ext cx="1036320" cy="1393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CE86C-02D8-4D4D-9E55-13003F2E5E06}">
      <dsp:nvSpPr>
        <dsp:cNvPr id="0" name=""/>
        <dsp:cNvSpPr/>
      </dsp:nvSpPr>
      <dsp:spPr>
        <a:xfrm>
          <a:off x="0" y="574"/>
          <a:ext cx="57723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0D590-767B-4FF4-97F3-3ECEE3746442}">
      <dsp:nvSpPr>
        <dsp:cNvPr id="0" name=""/>
        <dsp:cNvSpPr/>
      </dsp:nvSpPr>
      <dsp:spPr>
        <a:xfrm>
          <a:off x="0" y="574"/>
          <a:ext cx="5772381" cy="941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</a:t>
          </a:r>
          <a:r>
            <a:rPr lang="en-US" sz="2200" b="1" kern="1200" dirty="0"/>
            <a:t>2025 sea turtle nesting season was one of the most successful on record </a:t>
          </a:r>
          <a:r>
            <a:rPr lang="en-US" sz="2200" kern="1200" dirty="0"/>
            <a:t>for Collier County</a:t>
          </a:r>
        </a:p>
      </dsp:txBody>
      <dsp:txXfrm>
        <a:off x="0" y="574"/>
        <a:ext cx="5772381" cy="941441"/>
      </dsp:txXfrm>
    </dsp:sp>
    <dsp:sp modelId="{D64B5A2D-5979-4CE1-8257-AA2EFCAB0734}">
      <dsp:nvSpPr>
        <dsp:cNvPr id="0" name=""/>
        <dsp:cNvSpPr/>
      </dsp:nvSpPr>
      <dsp:spPr>
        <a:xfrm>
          <a:off x="0" y="942015"/>
          <a:ext cx="57723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2E53E-05EB-445B-89FC-3B8A10C52A5F}">
      <dsp:nvSpPr>
        <dsp:cNvPr id="0" name=""/>
        <dsp:cNvSpPr/>
      </dsp:nvSpPr>
      <dsp:spPr>
        <a:xfrm>
          <a:off x="0" y="942015"/>
          <a:ext cx="5772381" cy="941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 collection took place from April 15 through October 31</a:t>
          </a:r>
        </a:p>
      </dsp:txBody>
      <dsp:txXfrm>
        <a:off x="0" y="942015"/>
        <a:ext cx="5772381" cy="941441"/>
      </dsp:txXfrm>
    </dsp:sp>
    <dsp:sp modelId="{1C90DAB1-73E1-4063-AE37-924D9EEFB1AD}">
      <dsp:nvSpPr>
        <dsp:cNvPr id="0" name=""/>
        <dsp:cNvSpPr/>
      </dsp:nvSpPr>
      <dsp:spPr>
        <a:xfrm>
          <a:off x="0" y="1883456"/>
          <a:ext cx="57723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53A3C-6BAE-4FF4-90E5-DF4EF5A81150}">
      <dsp:nvSpPr>
        <dsp:cNvPr id="0" name=""/>
        <dsp:cNvSpPr/>
      </dsp:nvSpPr>
      <dsp:spPr>
        <a:xfrm>
          <a:off x="0" y="1883456"/>
          <a:ext cx="5772381" cy="941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1,179 nests</a:t>
          </a:r>
          <a:r>
            <a:rPr lang="en-US" sz="2200" kern="1200" dirty="0"/>
            <a:t> were documented</a:t>
          </a:r>
        </a:p>
      </dsp:txBody>
      <dsp:txXfrm>
        <a:off x="0" y="1883456"/>
        <a:ext cx="5772381" cy="941441"/>
      </dsp:txXfrm>
    </dsp:sp>
    <dsp:sp modelId="{64C50558-F599-4A9D-A3C2-D5FBF6FFE405}">
      <dsp:nvSpPr>
        <dsp:cNvPr id="0" name=""/>
        <dsp:cNvSpPr/>
      </dsp:nvSpPr>
      <dsp:spPr>
        <a:xfrm>
          <a:off x="0" y="2824898"/>
          <a:ext cx="57723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0B120-1E14-4F10-BBB4-85D46ADEB26B}">
      <dsp:nvSpPr>
        <dsp:cNvPr id="0" name=""/>
        <dsp:cNvSpPr/>
      </dsp:nvSpPr>
      <dsp:spPr>
        <a:xfrm>
          <a:off x="0" y="2824898"/>
          <a:ext cx="5772381" cy="941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1,285 false crawls</a:t>
          </a:r>
          <a:r>
            <a:rPr lang="en-US" sz="2200" kern="1200"/>
            <a:t> (non-nesting attempts) were recorded</a:t>
          </a:r>
        </a:p>
      </dsp:txBody>
      <dsp:txXfrm>
        <a:off x="0" y="2824898"/>
        <a:ext cx="5772381" cy="941441"/>
      </dsp:txXfrm>
    </dsp:sp>
    <dsp:sp modelId="{2CC32F06-79F8-4D7C-8799-5A5C6018D3C6}">
      <dsp:nvSpPr>
        <dsp:cNvPr id="0" name=""/>
        <dsp:cNvSpPr/>
      </dsp:nvSpPr>
      <dsp:spPr>
        <a:xfrm>
          <a:off x="0" y="3766339"/>
          <a:ext cx="57723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1E6F5-6E31-4104-AD69-E50C899114AC}">
      <dsp:nvSpPr>
        <dsp:cNvPr id="0" name=""/>
        <dsp:cNvSpPr/>
      </dsp:nvSpPr>
      <dsp:spPr>
        <a:xfrm>
          <a:off x="0" y="3766339"/>
          <a:ext cx="5772381" cy="941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86,565 hatchlings</a:t>
          </a:r>
          <a:r>
            <a:rPr lang="en-US" sz="2200" kern="1200" dirty="0"/>
            <a:t> are estimated to have safely reached the Gulf of America</a:t>
          </a:r>
        </a:p>
      </dsp:txBody>
      <dsp:txXfrm>
        <a:off x="0" y="3766339"/>
        <a:ext cx="5772381" cy="9414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45D1C-17D9-4387-BA70-C36DFF44B1E1}">
      <dsp:nvSpPr>
        <dsp:cNvPr id="0" name=""/>
        <dsp:cNvSpPr/>
      </dsp:nvSpPr>
      <dsp:spPr>
        <a:xfrm>
          <a:off x="0" y="707092"/>
          <a:ext cx="5181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28DB5-01AD-47B0-9A58-CA4DBEF367FF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E8071-B44D-4EBE-86C4-F2416B50E737}">
      <dsp:nvSpPr>
        <dsp:cNvPr id="0" name=""/>
        <dsp:cNvSpPr/>
      </dsp:nvSpPr>
      <dsp:spPr>
        <a:xfrm>
          <a:off x="1507738" y="707092"/>
          <a:ext cx="3673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 a more detailed look at the data comprising the 2025 season click on the link: </a:t>
          </a:r>
          <a:r>
            <a:rPr lang="en-US" sz="1800" kern="1200" dirty="0">
              <a:hlinkClick xmlns:r="http://schemas.openxmlformats.org/officeDocument/2006/relationships" r:id="rId3"/>
            </a:rPr>
            <a:t>Link to Full Report</a:t>
          </a:r>
          <a:endParaRPr lang="en-US" sz="1800" kern="1200" dirty="0"/>
        </a:p>
      </dsp:txBody>
      <dsp:txXfrm>
        <a:off x="1507738" y="707092"/>
        <a:ext cx="3673861" cy="1305401"/>
      </dsp:txXfrm>
    </dsp:sp>
    <dsp:sp modelId="{82BBBEBF-E314-4412-A0C3-3EEC7D66ADFE}">
      <dsp:nvSpPr>
        <dsp:cNvPr id="0" name=""/>
        <dsp:cNvSpPr/>
      </dsp:nvSpPr>
      <dsp:spPr>
        <a:xfrm>
          <a:off x="0" y="2338844"/>
          <a:ext cx="5181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78135-71AD-474D-9CA9-23876DB919D0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1DF1F-CF32-41FA-844C-23709DC756BE}">
      <dsp:nvSpPr>
        <dsp:cNvPr id="0" name=""/>
        <dsp:cNvSpPr/>
      </dsp:nvSpPr>
      <dsp:spPr>
        <a:xfrm>
          <a:off x="1507738" y="2338844"/>
          <a:ext cx="3673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Feel free to reach out with any questions: </a:t>
          </a:r>
          <a:r>
            <a:rPr lang="en-US" sz="1800" kern="1200" dirty="0">
              <a:hlinkClick xmlns:r="http://schemas.openxmlformats.org/officeDocument/2006/relationships" r:id="rId6"/>
            </a:rPr>
            <a:t>mary.toro@collier.gov</a:t>
          </a:r>
          <a:r>
            <a:rPr lang="en-US" sz="1800" kern="1200" dirty="0"/>
            <a:t> or 239.252.2955</a:t>
          </a:r>
        </a:p>
      </dsp:txBody>
      <dsp:txXfrm>
        <a:off x="1507738" y="2338844"/>
        <a:ext cx="3673861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57876-808E-4393-9B89-C6F614988C00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C6493-B66C-4481-BA19-C236F8A0D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5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C6493-B66C-4481-BA19-C236F8A0D3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4F63-1679-6674-6215-EA1CDBECC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783631-C048-B0D6-32AD-B42B4CDAD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7330-E66C-006F-596F-837C1F41E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6B41-5003-4622-B44C-C0F924E1C79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2AB6-35AD-3ACE-0AF4-5B571B49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965F6-F33B-8FE9-3D47-BF5DBF52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57DA-1F4F-4764-936C-1F8D4A27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5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1331E-505D-B583-E7E7-F8DBE39AF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8621E-9215-C575-81FF-298418B5E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FDF15-E447-2F9A-5447-07BEDE2AF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6B41-5003-4622-B44C-C0F924E1C79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373C3-02E2-235F-1276-3028DF669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EA3A8-91BE-1CA6-1CB7-6CC28C8C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57DA-1F4F-4764-936C-1F8D4A27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5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FA31B8-A7F6-518C-75E6-A308681BB4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E29E7-676C-2805-05DE-B14A3113B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9DA52-365D-08A1-5A44-C4259E41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6B41-5003-4622-B44C-C0F924E1C79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46618-2CEF-2754-ABDF-0752DC68A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45CE3-BD6B-E7B5-D834-D44719628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57DA-1F4F-4764-936C-1F8D4A27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0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A699A-2B25-9136-CF01-5D375274C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3902A-12CB-26BE-2F26-2756FBDA7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F99E2-D11A-A3BE-32F0-4EDD3F8D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6B41-5003-4622-B44C-C0F924E1C79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B558B-E23A-8365-940E-0B80A9248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9FAC4-86D4-C5E1-5407-2D548BF0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57DA-1F4F-4764-936C-1F8D4A27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5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68F0E-59D1-88F9-FC01-FEF371AC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4D374-E51A-3650-AE86-7309CE00C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BCD27-89B4-E067-5933-EDD6C5527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6B41-5003-4622-B44C-C0F924E1C79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66E5F-A97C-2250-E07C-8E936C20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2FC6C-FFB1-2A61-A68E-D28425ACF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57DA-1F4F-4764-936C-1F8D4A27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0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AB66-4C13-E9F4-9E4B-4CB679EAB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CD384-5F20-5C61-F8A1-F6A174C9D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68A27-8E8B-E970-1FA9-2054287DE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E3E88-6EE2-4970-612F-C66608FE3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6B41-5003-4622-B44C-C0F924E1C79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95A6F-7540-318D-0439-AAD8B46A6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F9C41-FF2F-E774-31CC-8D24E635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57DA-1F4F-4764-936C-1F8D4A27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3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D4297-A294-F40F-1BA8-0C59CF24C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9D8A7-FB86-C4FF-A225-8E70DAD62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00FB5-1CE6-07EA-EF77-D12C5804A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C343D-B716-631E-B126-4F9C0175A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612606-D11C-06BC-A487-F8316CDF3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298A02-69E2-7B52-9613-F357EF8D7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6B41-5003-4622-B44C-C0F924E1C79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3CB1E2-A244-DED7-EB3F-F31D5CF9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D85845-126E-EA8A-533D-C4F17B77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57DA-1F4F-4764-936C-1F8D4A27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4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22983-07B2-CFE3-B8FC-4E39B7A98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E5E72-3CA5-A994-6287-1D2A0BE0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6B41-5003-4622-B44C-C0F924E1C79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8A260-4CA4-B04B-5CF4-BDB3C1B13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A8C26-DC93-9515-84EA-717AF807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57DA-1F4F-4764-936C-1F8D4A27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8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3FB0D5-B517-B26E-FFFF-52FA4DC35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6B41-5003-4622-B44C-C0F924E1C79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552E42-EC0D-7640-7676-55D74BB1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3CC89-AD06-FD3F-3FFA-F24906B1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57DA-1F4F-4764-936C-1F8D4A27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2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5D17-0D7E-CD72-8D55-BE7F1F2D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AA771-DC48-68A0-3632-884479487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92B47-8E7F-717B-4072-9F4938A00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620C6-B9D6-A5AD-AA43-89459E8F1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6B41-5003-4622-B44C-C0F924E1C79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70729-21C7-44A0-24AE-F5FA6DC3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DB8F8-2FA0-2726-EEC1-CA5E205E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57DA-1F4F-4764-936C-1F8D4A27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1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4912-067F-B332-A57C-251E99EEC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14587-73CF-D397-B5A4-88A110BAD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696E7-C9B7-87D4-2DA9-CB4E52940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85619-7C35-47DC-3F08-1086CC1EE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6B41-5003-4622-B44C-C0F924E1C79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9F1D6-0018-974C-BA33-69C9761F3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72882-D940-F820-82A5-055FD63E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57DA-1F4F-4764-936C-1F8D4A27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2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44D97-0DDF-F825-042C-4C91A2771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C97BC-4413-D522-237B-9D646937F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0BBE-CFA8-E173-0E38-9EBAE2074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56B41-5003-4622-B44C-C0F924E1C79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A82B-5CF4-D9E7-C799-657CA577E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CC8AB-0C09-765F-E8FA-9CFCB1359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57DA-1F4F-4764-936C-1F8D4A27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0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4B16B1-B3F0-E730-E9D9-8FAB3CD90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Sea Turtle Protection Program</a:t>
            </a:r>
            <a:br>
              <a:rPr lang="en-US" b="1" dirty="0"/>
            </a:br>
            <a:r>
              <a:rPr lang="en-US" b="1" dirty="0"/>
              <a:t>2025 Annual Report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52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BF489-01A5-0E4A-D3C9-48166E0FD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EDE6A78-787C-CEA7-BF9E-352CFAF87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3" y="6248238"/>
            <a:ext cx="2388974" cy="55479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2E96E1-0801-DE51-CF11-DC4CC8A77B21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496111" y="6516132"/>
            <a:ext cx="4405402" cy="9504"/>
          </a:xfrm>
          <a:prstGeom prst="line">
            <a:avLst/>
          </a:prstGeom>
          <a:ln w="12700">
            <a:solidFill>
              <a:srgbClr val="146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4FFE93-F72A-76C6-C233-A0C045031CEC}"/>
              </a:ext>
            </a:extLst>
          </p:cNvPr>
          <p:cNvCxnSpPr>
            <a:cxnSpLocks/>
            <a:endCxn id="2" idx="3"/>
          </p:cNvCxnSpPr>
          <p:nvPr/>
        </p:nvCxnSpPr>
        <p:spPr>
          <a:xfrm flipH="1" flipV="1">
            <a:off x="7290487" y="6525636"/>
            <a:ext cx="4405401" cy="9504"/>
          </a:xfrm>
          <a:prstGeom prst="line">
            <a:avLst/>
          </a:prstGeom>
          <a:ln w="12700">
            <a:solidFill>
              <a:srgbClr val="146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BA16463-C4D5-C564-F3B2-3CA0BA49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Concerns?</a:t>
            </a:r>
          </a:p>
        </p:txBody>
      </p:sp>
      <p:graphicFrame>
        <p:nvGraphicFramePr>
          <p:cNvPr id="17" name="Content Placeholder 5">
            <a:extLst>
              <a:ext uri="{FF2B5EF4-FFF2-40B4-BE49-F238E27FC236}">
                <a16:creationId xmlns:a16="http://schemas.microsoft.com/office/drawing/2014/main" id="{C5728174-CF57-DCE5-A09B-80D3B6BE4E3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4990541"/>
              </p:ext>
            </p:extLst>
          </p:nvPr>
        </p:nvGraphicFramePr>
        <p:xfrm>
          <a:off x="838200" y="1413209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Content Placeholder 12" descr="A turtle on a beach&#10;&#10;AI-generated content may be incorrect.">
            <a:extLst>
              <a:ext uri="{FF2B5EF4-FFF2-40B4-BE49-F238E27FC236}">
                <a16:creationId xmlns:a16="http://schemas.microsoft.com/office/drawing/2014/main" id="{778B08B0-014C-F436-F050-C2494EF23C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674" y="921057"/>
            <a:ext cx="3632617" cy="4843490"/>
          </a:xfrm>
        </p:spPr>
      </p:pic>
    </p:spTree>
    <p:extLst>
      <p:ext uri="{BB962C8B-B14F-4D97-AF65-F5344CB8AC3E}">
        <p14:creationId xmlns:p14="http://schemas.microsoft.com/office/powerpoint/2010/main" val="228929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FF2BFD8D-E194-EAF6-9ACD-EEE9353E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3" y="6248238"/>
            <a:ext cx="2388974" cy="55479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F58279-E0F8-D319-DA54-BE81CD8C9E26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496111" y="6516132"/>
            <a:ext cx="4405402" cy="9504"/>
          </a:xfrm>
          <a:prstGeom prst="line">
            <a:avLst/>
          </a:prstGeom>
          <a:ln w="12700">
            <a:solidFill>
              <a:srgbClr val="146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E01319-E646-BAF4-E01D-1364D26B1896}"/>
              </a:ext>
            </a:extLst>
          </p:cNvPr>
          <p:cNvCxnSpPr>
            <a:cxnSpLocks/>
            <a:endCxn id="2" idx="3"/>
          </p:cNvCxnSpPr>
          <p:nvPr/>
        </p:nvCxnSpPr>
        <p:spPr>
          <a:xfrm flipH="1" flipV="1">
            <a:off x="7290487" y="6525636"/>
            <a:ext cx="4405401" cy="9504"/>
          </a:xfrm>
          <a:prstGeom prst="line">
            <a:avLst/>
          </a:prstGeom>
          <a:ln w="12700">
            <a:solidFill>
              <a:srgbClr val="146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523B90D5-ADCB-C7A0-7EF4-CBC55D26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1" y="290122"/>
            <a:ext cx="10515600" cy="1063279"/>
          </a:xfrm>
        </p:spPr>
        <p:txBody>
          <a:bodyPr/>
          <a:lstStyle/>
          <a:p>
            <a:r>
              <a:rPr lang="en-US" dirty="0"/>
              <a:t>Program Overview &amp; Priorities </a:t>
            </a:r>
          </a:p>
        </p:txBody>
      </p:sp>
      <p:pic>
        <p:nvPicPr>
          <p:cNvPr id="10" name="Content Placeholder 5" descr="A picture containing water, outdoor, nature, ocean&#10;&#10;AI-generated content may be incorrect.">
            <a:extLst>
              <a:ext uri="{FF2B5EF4-FFF2-40B4-BE49-F238E27FC236}">
                <a16:creationId xmlns:a16="http://schemas.microsoft.com/office/drawing/2014/main" id="{40D1A207-11FA-C43D-7DA8-9B142A2EFD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5" r="-1" b="12111"/>
          <a:stretch>
            <a:fillRect/>
          </a:stretch>
        </p:blipFill>
        <p:spPr>
          <a:xfrm>
            <a:off x="6580733" y="1239430"/>
            <a:ext cx="4952506" cy="493753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7A719AA3-01B4-1F5F-4BD8-745BB04297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90126"/>
              </p:ext>
            </p:extLst>
          </p:nvPr>
        </p:nvGraphicFramePr>
        <p:xfrm>
          <a:off x="797560" y="1491204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03173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14BC1-C8E3-8425-8D22-8A7B764C6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AC29F97-5F23-1DDF-0592-750B99D66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3" y="6248238"/>
            <a:ext cx="2388974" cy="55479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89C0D8-BA31-F5DD-2D11-23D49BC1B82A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496111" y="6516132"/>
            <a:ext cx="4405402" cy="9504"/>
          </a:xfrm>
          <a:prstGeom prst="line">
            <a:avLst/>
          </a:prstGeom>
          <a:ln w="12700">
            <a:solidFill>
              <a:srgbClr val="146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4034E3-49A7-B281-B077-67587B884FFE}"/>
              </a:ext>
            </a:extLst>
          </p:cNvPr>
          <p:cNvCxnSpPr>
            <a:cxnSpLocks/>
            <a:endCxn id="2" idx="3"/>
          </p:cNvCxnSpPr>
          <p:nvPr/>
        </p:nvCxnSpPr>
        <p:spPr>
          <a:xfrm flipH="1" flipV="1">
            <a:off x="7290487" y="6525636"/>
            <a:ext cx="4405401" cy="9504"/>
          </a:xfrm>
          <a:prstGeom prst="line">
            <a:avLst/>
          </a:prstGeom>
          <a:ln w="12700">
            <a:solidFill>
              <a:srgbClr val="146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23183DCB-ADFC-886B-7259-83D08B96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Area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4C8FE6-E66C-C7AF-2918-F0A88FA9E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9034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Barefoot Beach</a:t>
            </a:r>
          </a:p>
          <a:p>
            <a:pPr marL="0" indent="0">
              <a:buNone/>
            </a:pPr>
            <a:r>
              <a:rPr lang="en-US" dirty="0"/>
              <a:t>• Vanderbilt Beach</a:t>
            </a:r>
          </a:p>
          <a:p>
            <a:pPr marL="0" indent="0">
              <a:buNone/>
            </a:pPr>
            <a:r>
              <a:rPr lang="en-US" dirty="0"/>
              <a:t>• Park Shore Beach </a:t>
            </a:r>
          </a:p>
          <a:p>
            <a:pPr marL="0" indent="0">
              <a:buNone/>
            </a:pPr>
            <a:r>
              <a:rPr lang="en-US" dirty="0"/>
              <a:t>• City of Naples Beach </a:t>
            </a:r>
          </a:p>
          <a:p>
            <a:pPr marL="0" indent="0">
              <a:buNone/>
            </a:pPr>
            <a:r>
              <a:rPr lang="en-US" dirty="0"/>
              <a:t>• City of Marco Island Beach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22.5 miles of surveyed beach</a:t>
            </a:r>
          </a:p>
          <a:p>
            <a:endParaRPr lang="en-US" dirty="0"/>
          </a:p>
        </p:txBody>
      </p:sp>
      <p:pic>
        <p:nvPicPr>
          <p:cNvPr id="10" name="Content Placeholder 9" descr="Map&#10;&#10;AI-generated content may be incorrect.">
            <a:extLst>
              <a:ext uri="{FF2B5EF4-FFF2-40B4-BE49-F238E27FC236}">
                <a16:creationId xmlns:a16="http://schemas.microsoft.com/office/drawing/2014/main" id="{F7A00FD6-6E0B-6680-DA7C-633D8D44C9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66" y="253335"/>
            <a:ext cx="5181600" cy="5856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32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F2840-19B8-7346-A03C-A2BCE68AD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7F449CE8-87CC-3087-3065-0B0349D46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3" y="6248238"/>
            <a:ext cx="2388974" cy="55479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A9F645-5C74-5D0C-FF51-AF5D336F9620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496111" y="6516132"/>
            <a:ext cx="4405402" cy="9504"/>
          </a:xfrm>
          <a:prstGeom prst="line">
            <a:avLst/>
          </a:prstGeom>
          <a:ln w="12700">
            <a:solidFill>
              <a:srgbClr val="146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2A116C-AAFA-C4A1-1633-74E50BBFC008}"/>
              </a:ext>
            </a:extLst>
          </p:cNvPr>
          <p:cNvCxnSpPr>
            <a:cxnSpLocks/>
            <a:endCxn id="2" idx="3"/>
          </p:cNvCxnSpPr>
          <p:nvPr/>
        </p:nvCxnSpPr>
        <p:spPr>
          <a:xfrm flipH="1" flipV="1">
            <a:off x="7290487" y="6525636"/>
            <a:ext cx="4405401" cy="9504"/>
          </a:xfrm>
          <a:prstGeom prst="line">
            <a:avLst/>
          </a:prstGeom>
          <a:ln w="12700">
            <a:solidFill>
              <a:srgbClr val="146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03E5F208-F6FA-6694-DF04-27A155C0D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/>
              <a:t>Nesting Activity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0E620EE5-8CA7-FB39-4014-B05977CBA96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5256041"/>
              </p:ext>
            </p:extLst>
          </p:nvPr>
        </p:nvGraphicFramePr>
        <p:xfrm>
          <a:off x="536979" y="1468608"/>
          <a:ext cx="5772381" cy="4708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705ABF5A-651A-6069-1DEB-BEA884E20B7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32810626"/>
              </p:ext>
            </p:extLst>
          </p:nvPr>
        </p:nvGraphicFramePr>
        <p:xfrm>
          <a:off x="6610581" y="1468608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55707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A9F8D-44F8-29A5-97EE-2A152EE06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3B8DB6F-66D6-AE9B-0521-CA3F11CB7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3" y="6248238"/>
            <a:ext cx="2388974" cy="55479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1A1503-4A16-6831-67B1-5651BA3E3C71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496111" y="6516132"/>
            <a:ext cx="4405402" cy="9504"/>
          </a:xfrm>
          <a:prstGeom prst="line">
            <a:avLst/>
          </a:prstGeom>
          <a:ln w="12700">
            <a:solidFill>
              <a:srgbClr val="146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CCCBC7-CC9F-D71F-8441-6DF15951EA68}"/>
              </a:ext>
            </a:extLst>
          </p:cNvPr>
          <p:cNvCxnSpPr>
            <a:cxnSpLocks/>
            <a:endCxn id="2" idx="3"/>
          </p:cNvCxnSpPr>
          <p:nvPr/>
        </p:nvCxnSpPr>
        <p:spPr>
          <a:xfrm flipH="1" flipV="1">
            <a:off x="7290487" y="6525636"/>
            <a:ext cx="4405401" cy="9504"/>
          </a:xfrm>
          <a:prstGeom prst="line">
            <a:avLst/>
          </a:prstGeom>
          <a:ln w="12700">
            <a:solidFill>
              <a:srgbClr val="146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925FDC02-CBD9-B73D-298C-52F25200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202"/>
            <a:ext cx="10515600" cy="1325563"/>
          </a:xfrm>
        </p:spPr>
        <p:txBody>
          <a:bodyPr/>
          <a:lstStyle/>
          <a:p>
            <a:r>
              <a:rPr lang="en-US" dirty="0"/>
              <a:t>2025 Season Highlights</a:t>
            </a:r>
          </a:p>
        </p:txBody>
      </p:sp>
      <p:pic>
        <p:nvPicPr>
          <p:cNvPr id="15" name="Content Placeholder 14" descr="A group of turtles on a beach&#10;&#10;AI-generated content may be incorrect.">
            <a:extLst>
              <a:ext uri="{FF2B5EF4-FFF2-40B4-BE49-F238E27FC236}">
                <a16:creationId xmlns:a16="http://schemas.microsoft.com/office/drawing/2014/main" id="{2A9B202F-A3EA-8CDF-CDD2-BEEEFE43AD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77" y="693301"/>
            <a:ext cx="4406979" cy="530927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BCC4BA-A78D-3F05-D665-D2E0C3455698}"/>
              </a:ext>
            </a:extLst>
          </p:cNvPr>
          <p:cNvSpPr txBox="1"/>
          <p:nvPr/>
        </p:nvSpPr>
        <p:spPr>
          <a:xfrm>
            <a:off x="496111" y="1300479"/>
            <a:ext cx="615868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Diversity</a:t>
            </a:r>
          </a:p>
          <a:p>
            <a:endParaRPr lang="en-US" dirty="0"/>
          </a:p>
          <a:p>
            <a:r>
              <a:rPr lang="en-US" sz="2000" b="1" dirty="0"/>
              <a:t>25 green sea turtle nests were recorded</a:t>
            </a:r>
          </a:p>
          <a:p>
            <a:pPr lvl="1"/>
            <a:r>
              <a:rPr lang="en-US" sz="2000" dirty="0"/>
              <a:t>The highest amount since the program’s inception in 1994.</a:t>
            </a:r>
          </a:p>
          <a:p>
            <a:endParaRPr lang="en-US" dirty="0"/>
          </a:p>
          <a:p>
            <a:r>
              <a:rPr lang="en-US" sz="2000" b="1" dirty="0"/>
              <a:t>1 leatherback sea turtle nest</a:t>
            </a:r>
          </a:p>
          <a:p>
            <a:pPr lvl="1"/>
            <a:r>
              <a:rPr lang="en-US" sz="2000" dirty="0"/>
              <a:t>The second leatherback emergence since 1994 the only documented nest on the entire West coast of Florida.</a:t>
            </a:r>
          </a:p>
          <a:p>
            <a:endParaRPr lang="en-US" sz="2800" u="sng" dirty="0"/>
          </a:p>
          <a:p>
            <a:r>
              <a:rPr lang="en-US" sz="2800" u="sng" dirty="0"/>
              <a:t>Hatchling Success</a:t>
            </a:r>
          </a:p>
          <a:p>
            <a:endParaRPr lang="en-US" sz="2000" dirty="0"/>
          </a:p>
          <a:p>
            <a:r>
              <a:rPr lang="en-US" sz="2000" dirty="0"/>
              <a:t>Overall hatch success averaged </a:t>
            </a:r>
            <a:r>
              <a:rPr lang="en-US" sz="2000" b="1" dirty="0"/>
              <a:t>over 80% across beaches, </a:t>
            </a:r>
            <a:r>
              <a:rPr lang="en-US" sz="2000" dirty="0"/>
              <a:t>one of the highest rates in the last 5 years.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08208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EE842-6A2B-64B4-7CAB-B320C2279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B72020C-A285-2607-2E26-94161D752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3" y="6248238"/>
            <a:ext cx="2388974" cy="55479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5A6B2E-179E-AF38-B900-CE367F9E2579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496111" y="6516132"/>
            <a:ext cx="4405402" cy="9504"/>
          </a:xfrm>
          <a:prstGeom prst="line">
            <a:avLst/>
          </a:prstGeom>
          <a:ln w="12700">
            <a:solidFill>
              <a:srgbClr val="146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6FFE53-9E4C-9B7F-AAA0-10BC4183C372}"/>
              </a:ext>
            </a:extLst>
          </p:cNvPr>
          <p:cNvCxnSpPr>
            <a:cxnSpLocks/>
            <a:endCxn id="2" idx="3"/>
          </p:cNvCxnSpPr>
          <p:nvPr/>
        </p:nvCxnSpPr>
        <p:spPr>
          <a:xfrm flipH="1" flipV="1">
            <a:off x="7290487" y="6525636"/>
            <a:ext cx="4405401" cy="9504"/>
          </a:xfrm>
          <a:prstGeom prst="line">
            <a:avLst/>
          </a:prstGeom>
          <a:ln w="12700">
            <a:solidFill>
              <a:srgbClr val="146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AA276A4-844A-A541-293A-3FDC3E2C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28" y="18255"/>
            <a:ext cx="10515600" cy="1325563"/>
          </a:xfrm>
        </p:spPr>
        <p:txBody>
          <a:bodyPr/>
          <a:lstStyle/>
          <a:p>
            <a:r>
              <a:rPr lang="en-US" dirty="0"/>
              <a:t>Leading Threats to Our Turtles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D90B1E-894B-287D-6F4D-9599340A0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3428" y="1659847"/>
            <a:ext cx="5909932" cy="4488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Artificial beachfront lighting remains the single greatest human related threat to our hatchlings. </a:t>
            </a:r>
          </a:p>
          <a:p>
            <a:r>
              <a:rPr lang="en-US" dirty="0"/>
              <a:t>Hatchlings often crawl toward artificial light instead of the Gulf (disorient), leading to exhaustion, dehydration, predation and automobile encounters</a:t>
            </a:r>
          </a:p>
          <a:p>
            <a:r>
              <a:rPr lang="en-US" b="1" dirty="0"/>
              <a:t>16% of hatched nests disoriented </a:t>
            </a:r>
            <a:r>
              <a:rPr lang="en-US" dirty="0"/>
              <a:t>during the 2025 season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5" descr="A picture containing outdoor, night, dark, light&#10;&#10;AI-generated content may be incorrect.">
            <a:extLst>
              <a:ext uri="{FF2B5EF4-FFF2-40B4-BE49-F238E27FC236}">
                <a16:creationId xmlns:a16="http://schemas.microsoft.com/office/drawing/2014/main" id="{972644DC-2B8B-6089-197A-BD1CA143ED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r="13652"/>
          <a:stretch>
            <a:fillRect/>
          </a:stretch>
        </p:blipFill>
        <p:spPr>
          <a:xfrm>
            <a:off x="6209581" y="1469309"/>
            <a:ext cx="4959447" cy="4653437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6795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43487-55B1-6991-11DA-5C22E6093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7BE3A66B-2209-FB20-C542-2C2CB7781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3" y="6248238"/>
            <a:ext cx="2388974" cy="55479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0AB171-EF19-6AA0-766F-EC0D8D1C3568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496111" y="6516132"/>
            <a:ext cx="4405402" cy="9504"/>
          </a:xfrm>
          <a:prstGeom prst="line">
            <a:avLst/>
          </a:prstGeom>
          <a:ln w="12700">
            <a:solidFill>
              <a:srgbClr val="146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95931D-85F0-67CB-EF4F-2E2C57299894}"/>
              </a:ext>
            </a:extLst>
          </p:cNvPr>
          <p:cNvCxnSpPr>
            <a:cxnSpLocks/>
            <a:endCxn id="2" idx="3"/>
          </p:cNvCxnSpPr>
          <p:nvPr/>
        </p:nvCxnSpPr>
        <p:spPr>
          <a:xfrm flipH="1" flipV="1">
            <a:off x="7290487" y="6525636"/>
            <a:ext cx="4405401" cy="9504"/>
          </a:xfrm>
          <a:prstGeom prst="line">
            <a:avLst/>
          </a:prstGeom>
          <a:ln w="12700">
            <a:solidFill>
              <a:srgbClr val="146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93B34B0C-79AC-C4BC-97CD-B12B7E7CC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1" y="88907"/>
            <a:ext cx="10763865" cy="1325563"/>
          </a:xfrm>
        </p:spPr>
        <p:txBody>
          <a:bodyPr/>
          <a:lstStyle/>
          <a:p>
            <a:r>
              <a:rPr lang="en-US" dirty="0"/>
              <a:t> Stranding and Recovery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6F71BE-F534-9CD5-93F0-0790436F6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935" y="1198880"/>
            <a:ext cx="6853084" cy="51042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/>
              <a:t>The Sea Turtle staff responded to 21 sea turtle strandings in 2025</a:t>
            </a:r>
            <a:r>
              <a:rPr lang="en-US" sz="3300" dirty="0"/>
              <a:t>.</a:t>
            </a:r>
          </a:p>
          <a:p>
            <a:r>
              <a:rPr lang="en-US" dirty="0"/>
              <a:t>14 dead (12 loggerheads, 2 greens)</a:t>
            </a:r>
          </a:p>
          <a:p>
            <a:r>
              <a:rPr lang="en-US" dirty="0"/>
              <a:t> 7 live (rehabilitated)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Common causes:</a:t>
            </a:r>
          </a:p>
          <a:p>
            <a:r>
              <a:rPr lang="en-US" dirty="0"/>
              <a:t>Boat strikes</a:t>
            </a:r>
          </a:p>
          <a:p>
            <a:r>
              <a:rPr lang="en-US" dirty="0"/>
              <a:t>Fishing gear entanglement</a:t>
            </a:r>
          </a:p>
          <a:p>
            <a:r>
              <a:rPr lang="en-US" dirty="0"/>
              <a:t>Predator bites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Public reporting plays a critical role in successful rescue and response efforts. </a:t>
            </a:r>
          </a:p>
          <a:p>
            <a:pPr marL="0" indent="0">
              <a:buNone/>
            </a:pPr>
            <a:r>
              <a:rPr lang="en-US" dirty="0"/>
              <a:t>Report a turtle in distress by calling (239)285-7760.</a:t>
            </a:r>
            <a:endParaRPr lang="en-US" b="1" dirty="0"/>
          </a:p>
        </p:txBody>
      </p:sp>
      <p:pic>
        <p:nvPicPr>
          <p:cNvPr id="8" name="Content Placeholder 7" descr="A picture containing reptile, turtle&#10;&#10;AI-generated content may be incorrect.">
            <a:extLst>
              <a:ext uri="{FF2B5EF4-FFF2-40B4-BE49-F238E27FC236}">
                <a16:creationId xmlns:a16="http://schemas.microsoft.com/office/drawing/2014/main" id="{83962844-159F-35D7-7BBF-21EBAB55EF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38" y="1070450"/>
            <a:ext cx="3746180" cy="4994907"/>
          </a:xfrm>
        </p:spPr>
      </p:pic>
    </p:spTree>
    <p:extLst>
      <p:ext uri="{BB962C8B-B14F-4D97-AF65-F5344CB8AC3E}">
        <p14:creationId xmlns:p14="http://schemas.microsoft.com/office/powerpoint/2010/main" val="56045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C8A37-9F04-31CB-B3A0-274A90AFF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B13E3106-0B48-8977-24AA-169AD276E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3" y="6248238"/>
            <a:ext cx="2388974" cy="55479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B936EA-6B50-F2B3-3887-1F50550D965E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496111" y="6516132"/>
            <a:ext cx="4405402" cy="9504"/>
          </a:xfrm>
          <a:prstGeom prst="line">
            <a:avLst/>
          </a:prstGeom>
          <a:ln w="12700">
            <a:solidFill>
              <a:srgbClr val="146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045D48-6FB9-5D3D-29A5-8D4BE0A83D55}"/>
              </a:ext>
            </a:extLst>
          </p:cNvPr>
          <p:cNvCxnSpPr>
            <a:cxnSpLocks/>
            <a:endCxn id="2" idx="3"/>
          </p:cNvCxnSpPr>
          <p:nvPr/>
        </p:nvCxnSpPr>
        <p:spPr>
          <a:xfrm flipH="1" flipV="1">
            <a:off x="7290487" y="6525636"/>
            <a:ext cx="4405401" cy="9504"/>
          </a:xfrm>
          <a:prstGeom prst="line">
            <a:avLst/>
          </a:prstGeom>
          <a:ln w="12700">
            <a:solidFill>
              <a:srgbClr val="146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16D96220-E933-CD42-1520-DD371F09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Can Do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2CD6D-2DB9-27C7-BC7B-9FDA17517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0271" y="1445014"/>
            <a:ext cx="5958348" cy="473194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Residents and visitors can help protect sea turtles by:</a:t>
            </a:r>
          </a:p>
          <a:p>
            <a:r>
              <a:rPr lang="en-US" b="1" dirty="0"/>
              <a:t>Turning off or shielding beachfront lights </a:t>
            </a:r>
            <a:r>
              <a:rPr lang="en-US" dirty="0"/>
              <a:t>at night</a:t>
            </a:r>
          </a:p>
          <a:p>
            <a:r>
              <a:rPr lang="en-US" b="1" dirty="0"/>
              <a:t>Removing beach furniture and equipment</a:t>
            </a:r>
            <a:r>
              <a:rPr lang="en-US" dirty="0"/>
              <a:t> each evening</a:t>
            </a:r>
          </a:p>
          <a:p>
            <a:r>
              <a:rPr lang="en-US" b="1" dirty="0"/>
              <a:t>Filling in holes </a:t>
            </a:r>
            <a:r>
              <a:rPr lang="en-US" dirty="0"/>
              <a:t>and knocking down sandcastles</a:t>
            </a:r>
          </a:p>
          <a:p>
            <a:r>
              <a:rPr lang="en-US" b="1" dirty="0"/>
              <a:t>Keeping beaches clean </a:t>
            </a:r>
            <a:r>
              <a:rPr lang="en-US" dirty="0"/>
              <a:t>and free of debris</a:t>
            </a:r>
          </a:p>
          <a:p>
            <a:r>
              <a:rPr lang="en-US" b="1" dirty="0"/>
              <a:t>Reporting stranded turtles </a:t>
            </a:r>
            <a:r>
              <a:rPr lang="en-US" dirty="0"/>
              <a:t>to authorities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Small actions make a meaningful difference!</a:t>
            </a:r>
          </a:p>
          <a:p>
            <a:endParaRPr lang="en-US" dirty="0"/>
          </a:p>
        </p:txBody>
      </p:sp>
      <p:pic>
        <p:nvPicPr>
          <p:cNvPr id="13" name="Content Placeholder 12" descr="A picture containing outdoor, ground, shore, sidewalk&#10;&#10;AI-generated content may be incorrect.">
            <a:extLst>
              <a:ext uri="{FF2B5EF4-FFF2-40B4-BE49-F238E27FC236}">
                <a16:creationId xmlns:a16="http://schemas.microsoft.com/office/drawing/2014/main" id="{BA9660A2-8D9F-38B6-E2FB-697C514313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03" y="882056"/>
            <a:ext cx="3910703" cy="5214272"/>
          </a:xfrm>
        </p:spPr>
      </p:pic>
    </p:spTree>
    <p:extLst>
      <p:ext uri="{BB962C8B-B14F-4D97-AF65-F5344CB8AC3E}">
        <p14:creationId xmlns:p14="http://schemas.microsoft.com/office/powerpoint/2010/main" val="167137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92D00-498F-00CF-B06D-8A0E566CA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F196427-C3AA-C92B-6AE4-36A0F93BB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3" y="6248238"/>
            <a:ext cx="2388974" cy="55479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DC0236-0C98-C713-77A2-13D591B699DE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496111" y="6516132"/>
            <a:ext cx="4405402" cy="9504"/>
          </a:xfrm>
          <a:prstGeom prst="line">
            <a:avLst/>
          </a:prstGeom>
          <a:ln w="12700">
            <a:solidFill>
              <a:srgbClr val="146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D712DE-824A-C51A-CF94-43FF80CAD78A}"/>
              </a:ext>
            </a:extLst>
          </p:cNvPr>
          <p:cNvCxnSpPr>
            <a:cxnSpLocks/>
            <a:endCxn id="2" idx="3"/>
          </p:cNvCxnSpPr>
          <p:nvPr/>
        </p:nvCxnSpPr>
        <p:spPr>
          <a:xfrm flipH="1" flipV="1">
            <a:off x="7290487" y="6525636"/>
            <a:ext cx="4405401" cy="9504"/>
          </a:xfrm>
          <a:prstGeom prst="line">
            <a:avLst/>
          </a:prstGeom>
          <a:ln w="12700">
            <a:solidFill>
              <a:srgbClr val="146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41D4DA61-6778-F465-B7CF-FAC2184E5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F95B3D-0540-924B-98D5-2E68A9EF2B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Collier County remains committed to proactively </a:t>
            </a:r>
            <a:r>
              <a:rPr lang="en-US" b="1" dirty="0"/>
              <a:t>protecting sea turtles while maintaining safe and accessible beaches for the public</a:t>
            </a:r>
          </a:p>
          <a:p>
            <a:r>
              <a:rPr lang="en-US" dirty="0"/>
              <a:t>With continued community involvement, and strong state protections, </a:t>
            </a:r>
            <a:r>
              <a:rPr lang="en-US" b="1" dirty="0"/>
              <a:t>the outlook is promising </a:t>
            </a:r>
            <a:r>
              <a:rPr lang="en-US" dirty="0"/>
              <a:t>for these treasured animals that call our beaches home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D08A2F2-E6EC-292A-5031-2C5A94FE63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008454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C25C56FA1B6C4AA2EEBC3D8D27F149" ma:contentTypeVersion="4" ma:contentTypeDescription="Create a new document." ma:contentTypeScope="" ma:versionID="4b30c6c6a361bd871a0ab680bf42f370">
  <xsd:schema xmlns:xsd="http://www.w3.org/2001/XMLSchema" xmlns:xs="http://www.w3.org/2001/XMLSchema" xmlns:p="http://schemas.microsoft.com/office/2006/metadata/properties" xmlns:ns3="bb2ed697-a007-4d75-9f52-6bfb9082706a" targetNamespace="http://schemas.microsoft.com/office/2006/metadata/properties" ma:root="true" ma:fieldsID="5939b64db09f0402ce36b66b8d36c490" ns3:_="">
    <xsd:import namespace="bb2ed697-a007-4d75-9f52-6bfb9082706a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ed697-a007-4d75-9f52-6bfb908270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BB3E13-CFAC-4175-81C3-8EAF640185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2ed697-a007-4d75-9f52-6bfb908270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344DE4-F431-4AF8-A09C-28A6CE9F5B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2F1F0B-932D-49DA-8A9E-A7051C10556C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bb2ed697-a007-4d75-9f52-6bfb9082706a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460</Words>
  <Application>Microsoft Office PowerPoint</Application>
  <PresentationFormat>Widescreen</PresentationFormat>
  <Paragraphs>70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Office Theme</vt:lpstr>
      <vt:lpstr>Sea Turtle Protection Program 2025 Annual Report Summary</vt:lpstr>
      <vt:lpstr>Program Overview &amp; Priorities </vt:lpstr>
      <vt:lpstr>Study Area</vt:lpstr>
      <vt:lpstr>Nesting Activity</vt:lpstr>
      <vt:lpstr>2025 Season Highlights</vt:lpstr>
      <vt:lpstr>Leading Threats to Our Turtles</vt:lpstr>
      <vt:lpstr> Stranding and Recovery</vt:lpstr>
      <vt:lpstr>What You Can Do</vt:lpstr>
      <vt:lpstr>Looking Ahead</vt:lpstr>
      <vt:lpstr>Questions or Concerns?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Santiago Arenas</dc:creator>
  <cp:lastModifiedBy>Peg Ruby</cp:lastModifiedBy>
  <cp:revision>19</cp:revision>
  <dcterms:created xsi:type="dcterms:W3CDTF">2024-05-15T20:06:10Z</dcterms:created>
  <dcterms:modified xsi:type="dcterms:W3CDTF">2026-03-16T18:56:17Z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0x01010044C25C56FA1B6C4AA2EEBC3D8D27F149</vt:lpwstr>
  </property>
  <property fmtid="{D5CDD505-2E9C-101B-9397-08002B2CF9AE}" pid="3" name="MediaServiceImageTags">
    <vt:lpwstr/>
  </property>
</Properties>
</file>