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11" r:id="rId4"/>
    <p:sldId id="300" r:id="rId5"/>
    <p:sldId id="314" r:id="rId6"/>
    <p:sldId id="322" r:id="rId7"/>
    <p:sldId id="323" r:id="rId8"/>
    <p:sldId id="324" r:id="rId9"/>
    <p:sldId id="317" r:id="rId10"/>
    <p:sldId id="318" r:id="rId11"/>
    <p:sldId id="302" r:id="rId12"/>
    <p:sldId id="319" r:id="rId13"/>
    <p:sldId id="320" r:id="rId14"/>
    <p:sldId id="321" r:id="rId15"/>
    <p:sldId id="262" r:id="rId1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26"/>
    <a:srgbClr val="817D76"/>
    <a:srgbClr val="FFE269"/>
    <a:srgbClr val="FFCC00"/>
    <a:srgbClr val="8B8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E0FF97A7-EBD5-40C0-97A7-6281875EAA0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38A9A1AF-686A-43CC-A5A8-DA154614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45456778-BC8B-406A-B30B-3380A914AB4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09A5FA8-CB2F-4917-9664-D06D71D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A580-F36F-45B4-B439-4E1A162728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1447800"/>
          </a:xfrm>
        </p:spPr>
        <p:txBody>
          <a:bodyPr>
            <a:normAutofit/>
          </a:bodyPr>
          <a:lstStyle>
            <a:lvl1pPr marL="0" indent="0"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lor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y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B2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lor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y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FF9B26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rgbClr val="FF9B26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FF9B26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FF9B26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FF9B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7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 Whit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5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or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rgbClr val="FF9B2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lor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ay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Multi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Multi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Multi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Only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Multi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03653"/>
            <a:ext cx="1371600" cy="364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02633"/>
            <a:ext cx="1375440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54" r:id="rId3"/>
    <p:sldLayoutId id="2147483690" r:id="rId4"/>
    <p:sldLayoutId id="2147483702" r:id="rId5"/>
    <p:sldLayoutId id="2147483655" r:id="rId6"/>
    <p:sldLayoutId id="2147483689" r:id="rId7"/>
    <p:sldLayoutId id="2147483701" r:id="rId8"/>
    <p:sldLayoutId id="2147483649" r:id="rId9"/>
    <p:sldLayoutId id="2147483695" r:id="rId10"/>
    <p:sldLayoutId id="2147483703" r:id="rId11"/>
    <p:sldLayoutId id="2147483678" r:id="rId12"/>
    <p:sldLayoutId id="2147483664" r:id="rId13"/>
    <p:sldLayoutId id="2147483665" r:id="rId14"/>
    <p:sldLayoutId id="2147483676" r:id="rId15"/>
    <p:sldLayoutId id="2147483669" r:id="rId16"/>
    <p:sldLayoutId id="2147483656" r:id="rId17"/>
    <p:sldLayoutId id="2147483688" r:id="rId18"/>
    <p:sldLayoutId id="2147483708" r:id="rId19"/>
    <p:sldLayoutId id="2147483717" r:id="rId20"/>
    <p:sldLayoutId id="2147483718" r:id="rId21"/>
    <p:sldLayoutId id="2147483666" r:id="rId22"/>
    <p:sldLayoutId id="2147483682" r:id="rId23"/>
    <p:sldLayoutId id="2147483709" r:id="rId24"/>
    <p:sldLayoutId id="2147483652" r:id="rId25"/>
    <p:sldLayoutId id="2147483692" r:id="rId26"/>
    <p:sldLayoutId id="2147483711" r:id="rId27"/>
    <p:sldLayoutId id="2147483668" r:id="rId28"/>
    <p:sldLayoutId id="2147483683" r:id="rId29"/>
    <p:sldLayoutId id="2147483713" r:id="rId30"/>
    <p:sldLayoutId id="2147483671" r:id="rId31"/>
    <p:sldLayoutId id="2147483657" r:id="rId32"/>
    <p:sldLayoutId id="2147483687" r:id="rId33"/>
    <p:sldLayoutId id="2147483714" r:id="rId34"/>
    <p:sldLayoutId id="2147483672" r:id="rId35"/>
    <p:sldLayoutId id="2147483697" r:id="rId36"/>
    <p:sldLayoutId id="2147483673" r:id="rId37"/>
    <p:sldLayoutId id="2147483698" r:id="rId38"/>
    <p:sldLayoutId id="2147483674" r:id="rId39"/>
    <p:sldLayoutId id="2147483699" r:id="rId40"/>
    <p:sldLayoutId id="2147483715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3886200" cy="604781"/>
          </a:xfrm>
        </p:spPr>
        <p:txBody>
          <a:bodyPr/>
          <a:lstStyle/>
          <a:p>
            <a:r>
              <a:rPr lang="en-US" dirty="0" smtClean="0"/>
              <a:t>Collier County Public Services Division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August 27, </a:t>
            </a:r>
            <a:r>
              <a:rPr lang="en-US" dirty="0" smtClean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04800" y="3810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Big Corkscrew Island Park </a:t>
            </a:r>
          </a:p>
          <a:p>
            <a:pPr algn="ctr"/>
            <a:r>
              <a:rPr lang="en-US" sz="4000" dirty="0" smtClean="0"/>
              <a:t>Public </a:t>
            </a:r>
            <a:r>
              <a:rPr lang="en-US" sz="4000" dirty="0" smtClean="0"/>
              <a:t>Workshop</a:t>
            </a:r>
            <a:endParaRPr lang="en-US" sz="4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16452"/>
            <a:ext cx="718670" cy="701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3170055"/>
            <a:ext cx="3048000" cy="304800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82" y="2090006"/>
            <a:ext cx="4759127" cy="3167794"/>
          </a:xfrm>
        </p:spPr>
      </p:pic>
    </p:spTree>
    <p:extLst>
      <p:ext uri="{BB962C8B-B14F-4D97-AF65-F5344CB8AC3E}">
        <p14:creationId xmlns:p14="http://schemas.microsoft.com/office/powerpoint/2010/main" val="3709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167" y="32001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Ideas?  </a:t>
            </a:r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They are all good!!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5" y="143842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r>
              <a:rPr lang="en-US" sz="2400" dirty="0">
                <a:solidFill>
                  <a:srgbClr val="FF9B26"/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8" y="1108581"/>
            <a:ext cx="3812110" cy="24659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655217"/>
            <a:ext cx="3673370" cy="24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641" y="1027904"/>
            <a:ext cx="3503084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0304" y="3743444"/>
            <a:ext cx="3543421" cy="230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2001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Think outside the box…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5" y="143842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r>
              <a:rPr lang="en-US" sz="2400" dirty="0">
                <a:solidFill>
                  <a:srgbClr val="FF9B26"/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6" y="1027904"/>
            <a:ext cx="3680098" cy="2453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26" y="3670524"/>
            <a:ext cx="3680098" cy="24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799" y="1027905"/>
            <a:ext cx="3154401" cy="245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8992" y="3581400"/>
            <a:ext cx="3256131" cy="244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2001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Green is good…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5" y="143842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r>
              <a:rPr lang="en-US" sz="2400" dirty="0">
                <a:solidFill>
                  <a:srgbClr val="FF9B26"/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6" y="1108581"/>
            <a:ext cx="3290693" cy="24659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726" y="3655217"/>
            <a:ext cx="3005117" cy="24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641" y="1173866"/>
            <a:ext cx="3503084" cy="233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515" y="3743444"/>
            <a:ext cx="3264603" cy="230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2001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Something for everyone…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5" y="143842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r>
              <a:rPr lang="en-US" sz="2400" dirty="0">
                <a:solidFill>
                  <a:srgbClr val="FF9B26"/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6" y="1244381"/>
            <a:ext cx="3680098" cy="20204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500" y="3670524"/>
            <a:ext cx="3674349" cy="24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799" y="1184044"/>
            <a:ext cx="3154401" cy="21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3419" y="3581400"/>
            <a:ext cx="1385070" cy="244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8489" y="4710641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will you create?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Let’s get started!!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dirty="0" smtClean="0"/>
              <a:t>1</a:t>
            </a:r>
            <a:r>
              <a:rPr lang="en-US" sz="3600" dirty="0" smtClean="0"/>
              <a:t>. </a:t>
            </a:r>
            <a:r>
              <a:rPr lang="en-US" sz="3600" dirty="0" smtClean="0"/>
              <a:t>Appoint a ‘SCRIBE’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2. </a:t>
            </a:r>
            <a:r>
              <a:rPr lang="en-US" sz="3600" dirty="0" smtClean="0"/>
              <a:t>Write down EVERY idea!!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3. </a:t>
            </a:r>
            <a:r>
              <a:rPr lang="en-US" sz="3600" dirty="0" smtClean="0"/>
              <a:t>17 minutes to work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4.  No negativity!!!!! 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5. No hogs allowed!!!!!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740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65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Park Location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24800" cy="5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Master Planning – What is it?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142415"/>
            <a:ext cx="8915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endParaRPr lang="en-US" sz="2400" b="1" u="sng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To develop </a:t>
            </a:r>
            <a:r>
              <a:rPr lang="en-US" sz="2400" b="1" u="sng" dirty="0">
                <a:solidFill>
                  <a:srgbClr val="FF9B26"/>
                </a:solidFill>
                <a:latin typeface="Century Gothic" pitchFamily="34" charset="0"/>
              </a:rPr>
              <a:t>or improve (land, a community, a building complex, or the like) through a long-range plan that balances and harmonizes all elements</a:t>
            </a:r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	</a:t>
            </a:r>
          </a:p>
          <a:p>
            <a:pPr algn="ctr"/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Key elements:</a:t>
            </a:r>
          </a:p>
          <a:p>
            <a:pPr algn="ctr"/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Land</a:t>
            </a:r>
          </a:p>
          <a:p>
            <a:pPr algn="ctr"/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Environment</a:t>
            </a:r>
          </a:p>
          <a:p>
            <a:pPr algn="ctr"/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Water Management</a:t>
            </a:r>
          </a:p>
          <a:p>
            <a:pPr algn="ctr"/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Uses (elements – the fun stuff!)</a:t>
            </a:r>
          </a:p>
          <a:p>
            <a:pPr algn="ctr"/>
            <a:endParaRPr lang="en-US" sz="2400" b="1" dirty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A Master Plan is a Living, Breathing Work…</a:t>
            </a:r>
          </a:p>
          <a:p>
            <a:pPr algn="ctr"/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endParaRPr lang="en-US" sz="2400" b="1" u="sng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97" y="451812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219" y="525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72" y="594416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Master Planning </a:t>
            </a:r>
          </a:p>
          <a:p>
            <a:pPr algn="ctr"/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How do we do it?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19" y="1650681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Identify constraints and opportunities</a:t>
            </a:r>
          </a:p>
          <a:p>
            <a:pPr algn="ctr"/>
            <a:endParaRPr lang="en-US" sz="2400" b="1" u="sng" dirty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Land</a:t>
            </a:r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How much do we have?</a:t>
            </a:r>
          </a:p>
          <a:p>
            <a:pPr algn="ctr"/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±156 – 160 acres to start with</a:t>
            </a:r>
          </a:p>
          <a:p>
            <a:pPr algn="ctr"/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Environment</a:t>
            </a:r>
          </a:p>
          <a:p>
            <a:pPr algn="ctr"/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Wetlands?</a:t>
            </a:r>
          </a:p>
          <a:p>
            <a:pPr algn="ctr"/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Species?</a:t>
            </a:r>
          </a:p>
          <a:p>
            <a:pPr algn="ctr"/>
            <a:r>
              <a:rPr lang="en-US" sz="2400" dirty="0" smtClean="0">
                <a:solidFill>
                  <a:srgbClr val="FF9B26"/>
                </a:solidFill>
                <a:latin typeface="Century Gothic" pitchFamily="34" charset="0"/>
              </a:rPr>
              <a:t>Mitigation costs?</a:t>
            </a:r>
          </a:p>
          <a:p>
            <a:pPr algn="ctr"/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897" y="2209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97" y="451812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219" y="525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72" y="594416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17D76"/>
                </a:solidFill>
                <a:latin typeface="Century Gothic" pitchFamily="34" charset="0"/>
              </a:rPr>
              <a:t>Water Management Opportunities and Constraints…</a:t>
            </a:r>
            <a:endParaRPr lang="en-US" sz="36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99" y="1650681"/>
            <a:ext cx="25785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Canals</a:t>
            </a:r>
          </a:p>
          <a:p>
            <a:r>
              <a:rPr lang="en-US" dirty="0" smtClean="0">
                <a:solidFill>
                  <a:srgbClr val="FF9B26"/>
                </a:solidFill>
                <a:latin typeface="Century Gothic" pitchFamily="34" charset="0"/>
              </a:rPr>
              <a:t>-Part of WM system of OBR and Waterways</a:t>
            </a:r>
          </a:p>
          <a:p>
            <a:r>
              <a:rPr lang="en-US" dirty="0" smtClean="0">
                <a:solidFill>
                  <a:srgbClr val="FF9B26"/>
                </a:solidFill>
                <a:latin typeface="Century Gothic" pitchFamily="34" charset="0"/>
              </a:rPr>
              <a:t>-Can we use it and not impact WW and OBR?</a:t>
            </a:r>
          </a:p>
          <a:p>
            <a:endParaRPr lang="en-US" sz="2400" b="1" u="sng" dirty="0">
              <a:solidFill>
                <a:srgbClr val="FF9B26"/>
              </a:solidFill>
              <a:latin typeface="Century Gothic" pitchFamily="34" charset="0"/>
            </a:endParaRPr>
          </a:p>
          <a:p>
            <a:r>
              <a:rPr lang="en-US" sz="2400" b="1" u="sng" dirty="0" smtClean="0">
                <a:solidFill>
                  <a:srgbClr val="FF9B26"/>
                </a:solidFill>
                <a:latin typeface="Century Gothic" pitchFamily="34" charset="0"/>
              </a:rPr>
              <a:t>97 acre Lake</a:t>
            </a:r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rgbClr val="FF9B26"/>
                </a:solidFill>
                <a:latin typeface="Century Gothic" pitchFamily="34" charset="0"/>
              </a:rPr>
              <a:t>-Uses and rights:</a:t>
            </a:r>
          </a:p>
          <a:p>
            <a:r>
              <a:rPr lang="en-US" dirty="0">
                <a:solidFill>
                  <a:srgbClr val="FF9B26"/>
                </a:solidFill>
                <a:latin typeface="Century Gothic" pitchFamily="34" charset="0"/>
              </a:rPr>
              <a:t>-</a:t>
            </a:r>
            <a:r>
              <a:rPr lang="en-US" dirty="0" smtClean="0">
                <a:solidFill>
                  <a:srgbClr val="FF9B26"/>
                </a:solidFill>
                <a:latin typeface="Century Gothic" pitchFamily="34" charset="0"/>
              </a:rPr>
              <a:t>Used for OBR WM</a:t>
            </a:r>
          </a:p>
          <a:p>
            <a:r>
              <a:rPr lang="en-US" dirty="0" smtClean="0">
                <a:solidFill>
                  <a:srgbClr val="FF9B26"/>
                </a:solidFill>
                <a:latin typeface="Century Gothic" pitchFamily="34" charset="0"/>
              </a:rPr>
              <a:t>-Water Rights for Ag</a:t>
            </a:r>
          </a:p>
          <a:p>
            <a:r>
              <a:rPr lang="en-US" dirty="0" smtClean="0">
                <a:solidFill>
                  <a:srgbClr val="FF9B26"/>
                </a:solidFill>
                <a:latin typeface="Century Gothic" pitchFamily="34" charset="0"/>
              </a:rPr>
              <a:t>-Will a new, smaller lake work?</a:t>
            </a:r>
          </a:p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897" y="2209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97" y="451812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219" y="525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72" y="594416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" y="1685303"/>
            <a:ext cx="6277537" cy="40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65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How deep is the Lake?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" y="914400"/>
            <a:ext cx="7617759" cy="50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65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Possible Lake Arrangement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" y="914400"/>
            <a:ext cx="7617759" cy="50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65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Big Corkscrew Park Plans!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" y="914400"/>
            <a:ext cx="7617759" cy="50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 pitchFamily="34" charset="0"/>
              </a:rPr>
              <a:t>Tonight’s objectives: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17526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pitchFamily="34" charset="0"/>
              </a:rPr>
              <a:t>Groups working together will develop lists of uses and design ideas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pitchFamily="34" charset="0"/>
              </a:rPr>
              <a:t>We will be there to help, guide and answer questions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bg1"/>
                </a:solidFill>
                <a:latin typeface="Century Gothic" pitchFamily="34" charset="0"/>
              </a:rPr>
              <a:t>Planning tools will be provided</a:t>
            </a:r>
          </a:p>
          <a:p>
            <a:pPr algn="ctr"/>
            <a:endParaRPr lang="en-US" sz="2400" b="1" u="sng" dirty="0" smtClean="0">
              <a:solidFill>
                <a:schemeClr val="accent4"/>
              </a:solidFill>
              <a:latin typeface="Century Gothic" pitchFamily="34" charset="0"/>
            </a:endParaRPr>
          </a:p>
          <a:p>
            <a:pPr algn="ctr"/>
            <a:r>
              <a:rPr lang="en-US" sz="2400" b="1" u="sng" dirty="0" smtClean="0">
                <a:solidFill>
                  <a:schemeClr val="accent4"/>
                </a:solidFill>
                <a:latin typeface="Century Gothic" pitchFamily="34" charset="0"/>
              </a:rPr>
              <a:t>THIS IS YOUR PARK, YOU GET TO DESIGN IT!!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9B26"/>
              </a:solidFill>
              <a:latin typeface="Century Gothic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9B26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72" y="594416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kscrew Island Regional Park PIM presentation 9-29-14">
  <a:themeElements>
    <a:clrScheme name="Stantec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6C09"/>
      </a:accent1>
      <a:accent2>
        <a:srgbClr val="FAC08F"/>
      </a:accent2>
      <a:accent3>
        <a:srgbClr val="FDEADA"/>
      </a:accent3>
      <a:accent4>
        <a:srgbClr val="F79646"/>
      </a:accent4>
      <a:accent5>
        <a:srgbClr val="D8D8D8"/>
      </a:accent5>
      <a:accent6>
        <a:srgbClr val="A5A5A5"/>
      </a:accent6>
      <a:hlink>
        <a:srgbClr val="0000FF"/>
      </a:hlink>
      <a:folHlink>
        <a:srgbClr val="800080"/>
      </a:folHlink>
    </a:clrScheme>
    <a:fontScheme name="Stantec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Corkscrew Island Regional Park PIM presentation 9-29-14</Template>
  <TotalTime>833</TotalTime>
  <Words>240</Words>
  <Application>Microsoft Office PowerPoint</Application>
  <PresentationFormat>On-screen Show (4:3)</PresentationFormat>
  <Paragraphs>85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Corkscrew Island Regional Park PIM presentation 9-29-14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started!!  1. Appoint a ‘SCRIBE’  2. Write down EVERY idea!!  3. 17 minutes to work  4.  No negativity!!!!!    5. No hogs allowed!!!!!  </vt:lpstr>
      <vt:lpstr>Questions?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Hancock, Tim</dc:creator>
  <cp:lastModifiedBy>Hancock, Tim</cp:lastModifiedBy>
  <cp:revision>41</cp:revision>
  <cp:lastPrinted>2015-08-27T19:21:48Z</cp:lastPrinted>
  <dcterms:created xsi:type="dcterms:W3CDTF">2014-09-30T15:06:07Z</dcterms:created>
  <dcterms:modified xsi:type="dcterms:W3CDTF">2015-08-27T19:23:37Z</dcterms:modified>
</cp:coreProperties>
</file>